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
  </p:notesMasterIdLst>
  <p:sldIdLst>
    <p:sldId id="259" r:id="rId2"/>
    <p:sldId id="307" r:id="rId3"/>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B6B"/>
    <a:srgbClr val="E40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6B4D1-9A81-E969-09FC-39D8D762443C}" v="2" dt="2024-06-26T14:36:41.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4" d="100"/>
          <a:sy n="124" d="100"/>
        </p:scale>
        <p:origin x="2094"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Hassett/IRL" userId="aa223f35-72f9-4c16-a8ec-22d744ee9d67" providerId="ADAL" clId="{BD504652-C920-46B4-83F9-45076C67014C}"/>
    <pc:docChg chg="undo redo custSel addSld delSld modSld">
      <pc:chgData name="Lily Hassett/IRL" userId="aa223f35-72f9-4c16-a8ec-22d744ee9d67" providerId="ADAL" clId="{BD504652-C920-46B4-83F9-45076C67014C}" dt="2024-06-25T08:00:48.798" v="1213" actId="20577"/>
      <pc:docMkLst>
        <pc:docMk/>
      </pc:docMkLst>
      <pc:sldChg chg="addSp delSp modSp mod">
        <pc:chgData name="Lily Hassett/IRL" userId="aa223f35-72f9-4c16-a8ec-22d744ee9d67" providerId="ADAL" clId="{BD504652-C920-46B4-83F9-45076C67014C}" dt="2024-06-24T09:51:27.114" v="1212" actId="20577"/>
        <pc:sldMkLst>
          <pc:docMk/>
          <pc:sldMk cId="4115098509" sldId="259"/>
        </pc:sldMkLst>
        <pc:spChg chg="mod">
          <ac:chgData name="Lily Hassett/IRL" userId="aa223f35-72f9-4c16-a8ec-22d744ee9d67" providerId="ADAL" clId="{BD504652-C920-46B4-83F9-45076C67014C}" dt="2024-06-24T09:51:27.114" v="1212" actId="20577"/>
          <ac:spMkLst>
            <pc:docMk/>
            <pc:sldMk cId="4115098509" sldId="259"/>
            <ac:spMk id="8" creationId="{00000000-0000-0000-0000-000000000000}"/>
          </ac:spMkLst>
        </pc:spChg>
        <pc:spChg chg="mod">
          <ac:chgData name="Lily Hassett/IRL" userId="aa223f35-72f9-4c16-a8ec-22d744ee9d67" providerId="ADAL" clId="{BD504652-C920-46B4-83F9-45076C67014C}" dt="2024-06-21T11:31:39.441" v="1113" actId="1076"/>
          <ac:spMkLst>
            <pc:docMk/>
            <pc:sldMk cId="4115098509" sldId="259"/>
            <ac:spMk id="12" creationId="{79366DDB-3351-4BA5-93C0-11FF8A9B6EAC}"/>
          </ac:spMkLst>
        </pc:spChg>
        <pc:spChg chg="add del mod">
          <ac:chgData name="Lily Hassett/IRL" userId="aa223f35-72f9-4c16-a8ec-22d744ee9d67" providerId="ADAL" clId="{BD504652-C920-46B4-83F9-45076C67014C}" dt="2024-06-21T10:26:16.076" v="906" actId="478"/>
          <ac:spMkLst>
            <pc:docMk/>
            <pc:sldMk cId="4115098509" sldId="259"/>
            <ac:spMk id="15" creationId="{D663C33B-CE0A-E8A5-1854-BA95BD8AFF3A}"/>
          </ac:spMkLst>
        </pc:spChg>
        <pc:spChg chg="mod">
          <ac:chgData name="Lily Hassett/IRL" userId="aa223f35-72f9-4c16-a8ec-22d744ee9d67" providerId="ADAL" clId="{BD504652-C920-46B4-83F9-45076C67014C}" dt="2024-06-21T10:32:17.306" v="1022" actId="20577"/>
          <ac:spMkLst>
            <pc:docMk/>
            <pc:sldMk cId="4115098509" sldId="259"/>
            <ac:spMk id="16" creationId="{A33A8704-F846-45AB-8D14-F870EB00312D}"/>
          </ac:spMkLst>
        </pc:spChg>
        <pc:spChg chg="mod">
          <ac:chgData name="Lily Hassett/IRL" userId="aa223f35-72f9-4c16-a8ec-22d744ee9d67" providerId="ADAL" clId="{BD504652-C920-46B4-83F9-45076C67014C}" dt="2024-06-24T09:50:09.394" v="1204" actId="1076"/>
          <ac:spMkLst>
            <pc:docMk/>
            <pc:sldMk cId="4115098509" sldId="259"/>
            <ac:spMk id="17" creationId="{00000000-0000-0000-0000-000000000000}"/>
          </ac:spMkLst>
        </pc:spChg>
        <pc:spChg chg="mod">
          <ac:chgData name="Lily Hassett/IRL" userId="aa223f35-72f9-4c16-a8ec-22d744ee9d67" providerId="ADAL" clId="{BD504652-C920-46B4-83F9-45076C67014C}" dt="2024-06-24T09:50:38.776" v="1210" actId="1076"/>
          <ac:spMkLst>
            <pc:docMk/>
            <pc:sldMk cId="4115098509" sldId="259"/>
            <ac:spMk id="20" creationId="{0A9F4D9D-ACB7-4E10-B504-70447105750B}"/>
          </ac:spMkLst>
        </pc:spChg>
        <pc:spChg chg="mod">
          <ac:chgData name="Lily Hassett/IRL" userId="aa223f35-72f9-4c16-a8ec-22d744ee9d67" providerId="ADAL" clId="{BD504652-C920-46B4-83F9-45076C67014C}" dt="2024-06-24T09:50:02.575" v="1203" actId="1076"/>
          <ac:spMkLst>
            <pc:docMk/>
            <pc:sldMk cId="4115098509" sldId="259"/>
            <ac:spMk id="21" creationId="{57EB91F8-4D4A-4728-B6B2-1FBA180D33EE}"/>
          </ac:spMkLst>
        </pc:spChg>
        <pc:spChg chg="del">
          <ac:chgData name="Lily Hassett/IRL" userId="aa223f35-72f9-4c16-a8ec-22d744ee9d67" providerId="ADAL" clId="{BD504652-C920-46B4-83F9-45076C67014C}" dt="2024-06-20T14:50:49.090" v="12" actId="478"/>
          <ac:spMkLst>
            <pc:docMk/>
            <pc:sldMk cId="4115098509" sldId="259"/>
            <ac:spMk id="24" creationId="{65AEDF41-F1A1-26CC-A43B-7BC4898C65CE}"/>
          </ac:spMkLst>
        </pc:spChg>
        <pc:spChg chg="mod">
          <ac:chgData name="Lily Hassett/IRL" userId="aa223f35-72f9-4c16-a8ec-22d744ee9d67" providerId="ADAL" clId="{BD504652-C920-46B4-83F9-45076C67014C}" dt="2024-06-24T09:50:09.394" v="1204" actId="1076"/>
          <ac:spMkLst>
            <pc:docMk/>
            <pc:sldMk cId="4115098509" sldId="259"/>
            <ac:spMk id="27" creationId="{14878CD7-9E63-C3C1-7B2D-1FCF7B990B69}"/>
          </ac:spMkLst>
        </pc:spChg>
        <pc:spChg chg="mod">
          <ac:chgData name="Lily Hassett/IRL" userId="aa223f35-72f9-4c16-a8ec-22d744ee9d67" providerId="ADAL" clId="{BD504652-C920-46B4-83F9-45076C67014C}" dt="2024-06-24T09:50:09.394" v="1204" actId="1076"/>
          <ac:spMkLst>
            <pc:docMk/>
            <pc:sldMk cId="4115098509" sldId="259"/>
            <ac:spMk id="28" creationId="{87EEEA48-AA6B-301E-8402-4B08A7174F0C}"/>
          </ac:spMkLst>
        </pc:spChg>
        <pc:picChg chg="add del mod modCrop">
          <ac:chgData name="Lily Hassett/IRL" userId="aa223f35-72f9-4c16-a8ec-22d744ee9d67" providerId="ADAL" clId="{BD504652-C920-46B4-83F9-45076C67014C}" dt="2024-06-21T11:31:17.450" v="1109" actId="478"/>
          <ac:picMkLst>
            <pc:docMk/>
            <pc:sldMk cId="4115098509" sldId="259"/>
            <ac:picMk id="3" creationId="{AE7FC0E7-FC0C-F847-67C1-339442D50160}"/>
          </ac:picMkLst>
        </pc:picChg>
        <pc:picChg chg="add del">
          <ac:chgData name="Lily Hassett/IRL" userId="aa223f35-72f9-4c16-a8ec-22d744ee9d67" providerId="ADAL" clId="{BD504652-C920-46B4-83F9-45076C67014C}" dt="2024-06-20T15:40:40.654" v="104" actId="478"/>
          <ac:picMkLst>
            <pc:docMk/>
            <pc:sldMk cId="4115098509" sldId="259"/>
            <ac:picMk id="5" creationId="{63664B47-102B-4CF7-A942-FB6F3FA38E80}"/>
          </ac:picMkLst>
        </pc:picChg>
        <pc:picChg chg="add del">
          <ac:chgData name="Lily Hassett/IRL" userId="aa223f35-72f9-4c16-a8ec-22d744ee9d67" providerId="ADAL" clId="{BD504652-C920-46B4-83F9-45076C67014C}" dt="2024-06-21T11:31:17.450" v="1109" actId="478"/>
          <ac:picMkLst>
            <pc:docMk/>
            <pc:sldMk cId="4115098509" sldId="259"/>
            <ac:picMk id="5" creationId="{A8F95B6C-E8F8-450B-E120-F074964CF37C}"/>
          </ac:picMkLst>
        </pc:picChg>
        <pc:picChg chg="add mod ord">
          <ac:chgData name="Lily Hassett/IRL" userId="aa223f35-72f9-4c16-a8ec-22d744ee9d67" providerId="ADAL" clId="{BD504652-C920-46B4-83F9-45076C67014C}" dt="2024-06-24T09:49:41.850" v="1201" actId="1076"/>
          <ac:picMkLst>
            <pc:docMk/>
            <pc:sldMk cId="4115098509" sldId="259"/>
            <ac:picMk id="9" creationId="{1F13606A-E969-4AA0-FF21-D4C219483575}"/>
          </ac:picMkLst>
        </pc:picChg>
        <pc:picChg chg="del">
          <ac:chgData name="Lily Hassett/IRL" userId="aa223f35-72f9-4c16-a8ec-22d744ee9d67" providerId="ADAL" clId="{BD504652-C920-46B4-83F9-45076C67014C}" dt="2024-06-20T14:49:00.621" v="8" actId="478"/>
          <ac:picMkLst>
            <pc:docMk/>
            <pc:sldMk cId="4115098509" sldId="259"/>
            <ac:picMk id="13" creationId="{DF5BCEFD-FD0B-4F16-AC7B-A31529BFDA82}"/>
          </ac:picMkLst>
        </pc:picChg>
        <pc:picChg chg="add del mod ord modCrop">
          <ac:chgData name="Lily Hassett/IRL" userId="aa223f35-72f9-4c16-a8ec-22d744ee9d67" providerId="ADAL" clId="{BD504652-C920-46B4-83F9-45076C67014C}" dt="2024-06-21T10:26:13.553" v="903" actId="478"/>
          <ac:picMkLst>
            <pc:docMk/>
            <pc:sldMk cId="4115098509" sldId="259"/>
            <ac:picMk id="14" creationId="{B95C3E4D-A89B-C1A1-0390-53540F292513}"/>
          </ac:picMkLst>
        </pc:picChg>
        <pc:picChg chg="add del">
          <ac:chgData name="Lily Hassett/IRL" userId="aa223f35-72f9-4c16-a8ec-22d744ee9d67" providerId="ADAL" clId="{BD504652-C920-46B4-83F9-45076C67014C}" dt="2024-06-20T14:48:58.125" v="7" actId="478"/>
          <ac:picMkLst>
            <pc:docMk/>
            <pc:sldMk cId="4115098509" sldId="259"/>
            <ac:picMk id="26" creationId="{4F90C62B-9DD6-7748-1235-1B8B6B3373B3}"/>
          </ac:picMkLst>
        </pc:picChg>
        <pc:picChg chg="add mod">
          <ac:chgData name="Lily Hassett/IRL" userId="aa223f35-72f9-4c16-a8ec-22d744ee9d67" providerId="ADAL" clId="{BD504652-C920-46B4-83F9-45076C67014C}" dt="2024-06-24T09:50:21.143" v="1207" actId="14100"/>
          <ac:picMkLst>
            <pc:docMk/>
            <pc:sldMk cId="4115098509" sldId="259"/>
            <ac:picMk id="1026" creationId="{8EF6AECD-4D20-D27F-242A-0C8B513FEF72}"/>
          </ac:picMkLst>
        </pc:picChg>
        <pc:picChg chg="add mod">
          <ac:chgData name="Lily Hassett/IRL" userId="aa223f35-72f9-4c16-a8ec-22d744ee9d67" providerId="ADAL" clId="{BD504652-C920-46B4-83F9-45076C67014C}" dt="2024-06-24T09:49:36.623" v="1200" actId="1076"/>
          <ac:picMkLst>
            <pc:docMk/>
            <pc:sldMk cId="4115098509" sldId="259"/>
            <ac:picMk id="1028" creationId="{4F76B601-94DC-15B6-1E5E-529480A86B7A}"/>
          </ac:picMkLst>
        </pc:picChg>
      </pc:sldChg>
      <pc:sldChg chg="addSp delSp modSp mod">
        <pc:chgData name="Lily Hassett/IRL" userId="aa223f35-72f9-4c16-a8ec-22d744ee9d67" providerId="ADAL" clId="{BD504652-C920-46B4-83F9-45076C67014C}" dt="2024-06-25T08:00:48.798" v="1213" actId="20577"/>
        <pc:sldMkLst>
          <pc:docMk/>
          <pc:sldMk cId="676825569" sldId="307"/>
        </pc:sldMkLst>
        <pc:spChg chg="mod">
          <ac:chgData name="Lily Hassett/IRL" userId="aa223f35-72f9-4c16-a8ec-22d744ee9d67" providerId="ADAL" clId="{BD504652-C920-46B4-83F9-45076C67014C}" dt="2024-06-21T09:07:17.363" v="776" actId="14100"/>
          <ac:spMkLst>
            <pc:docMk/>
            <pc:sldMk cId="676825569" sldId="307"/>
            <ac:spMk id="22" creationId="{00000000-0000-0000-0000-000000000000}"/>
          </ac:spMkLst>
        </pc:spChg>
        <pc:spChg chg="mod">
          <ac:chgData name="Lily Hassett/IRL" userId="aa223f35-72f9-4c16-a8ec-22d744ee9d67" providerId="ADAL" clId="{BD504652-C920-46B4-83F9-45076C67014C}" dt="2024-06-21T09:16:35.656" v="820" actId="255"/>
          <ac:spMkLst>
            <pc:docMk/>
            <pc:sldMk cId="676825569" sldId="307"/>
            <ac:spMk id="29" creationId="{61150B15-C642-4819-A1D2-BF39042D6827}"/>
          </ac:spMkLst>
        </pc:spChg>
        <pc:spChg chg="mod">
          <ac:chgData name="Lily Hassett/IRL" userId="aa223f35-72f9-4c16-a8ec-22d744ee9d67" providerId="ADAL" clId="{BD504652-C920-46B4-83F9-45076C67014C}" dt="2024-06-21T10:34:23.783" v="1106" actId="14100"/>
          <ac:spMkLst>
            <pc:docMk/>
            <pc:sldMk cId="676825569" sldId="307"/>
            <ac:spMk id="30" creationId="{EEEE10BC-775B-4B35-B983-202CF01D293D}"/>
          </ac:spMkLst>
        </pc:spChg>
        <pc:spChg chg="mod">
          <ac:chgData name="Lily Hassett/IRL" userId="aa223f35-72f9-4c16-a8ec-22d744ee9d67" providerId="ADAL" clId="{BD504652-C920-46B4-83F9-45076C67014C}" dt="2024-06-24T09:45:49.567" v="1131" actId="20577"/>
          <ac:spMkLst>
            <pc:docMk/>
            <pc:sldMk cId="676825569" sldId="307"/>
            <ac:spMk id="31" creationId="{CACC6FAE-8811-452F-A1F2-4FD4EFCF1B05}"/>
          </ac:spMkLst>
        </pc:spChg>
        <pc:spChg chg="mod">
          <ac:chgData name="Lily Hassett/IRL" userId="aa223f35-72f9-4c16-a8ec-22d744ee9d67" providerId="ADAL" clId="{BD504652-C920-46B4-83F9-45076C67014C}" dt="2024-06-21T09:14:54.253" v="818" actId="1076"/>
          <ac:spMkLst>
            <pc:docMk/>
            <pc:sldMk cId="676825569" sldId="307"/>
            <ac:spMk id="35" creationId="{96B91619-BBE4-4141-8F7B-5A41F7C6B6E0}"/>
          </ac:spMkLst>
        </pc:spChg>
        <pc:spChg chg="mod">
          <ac:chgData name="Lily Hassett/IRL" userId="aa223f35-72f9-4c16-a8ec-22d744ee9d67" providerId="ADAL" clId="{BD504652-C920-46B4-83F9-45076C67014C}" dt="2024-06-25T08:00:48.798" v="1213" actId="20577"/>
          <ac:spMkLst>
            <pc:docMk/>
            <pc:sldMk cId="676825569" sldId="307"/>
            <ac:spMk id="36" creationId="{4A69F537-A6CC-4F06-B321-49C76C7EC759}"/>
          </ac:spMkLst>
        </pc:spChg>
        <pc:spChg chg="mod">
          <ac:chgData name="Lily Hassett/IRL" userId="aa223f35-72f9-4c16-a8ec-22d744ee9d67" providerId="ADAL" clId="{BD504652-C920-46B4-83F9-45076C67014C}" dt="2024-06-21T09:12:48.439" v="796" actId="1076"/>
          <ac:spMkLst>
            <pc:docMk/>
            <pc:sldMk cId="676825569" sldId="307"/>
            <ac:spMk id="37" creationId="{59F5B714-7946-4F47-95DD-E5D0BC701759}"/>
          </ac:spMkLst>
        </pc:spChg>
        <pc:spChg chg="mod">
          <ac:chgData name="Lily Hassett/IRL" userId="aa223f35-72f9-4c16-a8ec-22d744ee9d67" providerId="ADAL" clId="{BD504652-C920-46B4-83F9-45076C67014C}" dt="2024-06-21T09:12:41.957" v="794" actId="1076"/>
          <ac:spMkLst>
            <pc:docMk/>
            <pc:sldMk cId="676825569" sldId="307"/>
            <ac:spMk id="38" creationId="{6DCA0B55-CAC1-4D22-BD35-64D832EC9161}"/>
          </ac:spMkLst>
        </pc:spChg>
        <pc:spChg chg="mod">
          <ac:chgData name="Lily Hassett/IRL" userId="aa223f35-72f9-4c16-a8ec-22d744ee9d67" providerId="ADAL" clId="{BD504652-C920-46B4-83F9-45076C67014C}" dt="2024-06-21T09:16:53.473" v="822" actId="108"/>
          <ac:spMkLst>
            <pc:docMk/>
            <pc:sldMk cId="676825569" sldId="307"/>
            <ac:spMk id="39" creationId="{05434D2F-3241-4721-95B2-767889C43025}"/>
          </ac:spMkLst>
        </pc:spChg>
        <pc:spChg chg="mod">
          <ac:chgData name="Lily Hassett/IRL" userId="aa223f35-72f9-4c16-a8ec-22d744ee9d67" providerId="ADAL" clId="{BD504652-C920-46B4-83F9-45076C67014C}" dt="2024-06-20T15:51:58.426" v="229" actId="1076"/>
          <ac:spMkLst>
            <pc:docMk/>
            <pc:sldMk cId="676825569" sldId="307"/>
            <ac:spMk id="40" creationId="{7CE45B82-C8B9-469C-A1DC-2111982ED24E}"/>
          </ac:spMkLst>
        </pc:spChg>
        <pc:spChg chg="mod">
          <ac:chgData name="Lily Hassett/IRL" userId="aa223f35-72f9-4c16-a8ec-22d744ee9d67" providerId="ADAL" clId="{BD504652-C920-46B4-83F9-45076C67014C}" dt="2024-06-21T09:10:21.944" v="777" actId="255"/>
          <ac:spMkLst>
            <pc:docMk/>
            <pc:sldMk cId="676825569" sldId="307"/>
            <ac:spMk id="41" creationId="{00000000-0000-0000-0000-000000000000}"/>
          </ac:spMkLst>
        </pc:spChg>
        <pc:spChg chg="mod">
          <ac:chgData name="Lily Hassett/IRL" userId="aa223f35-72f9-4c16-a8ec-22d744ee9d67" providerId="ADAL" clId="{BD504652-C920-46B4-83F9-45076C67014C}" dt="2024-06-21T09:17:45.989" v="833" actId="108"/>
          <ac:spMkLst>
            <pc:docMk/>
            <pc:sldMk cId="676825569" sldId="307"/>
            <ac:spMk id="42" creationId="{1B8618A6-FD71-4F12-A47F-59D0785C30E9}"/>
          </ac:spMkLst>
        </pc:spChg>
        <pc:spChg chg="mod">
          <ac:chgData name="Lily Hassett/IRL" userId="aa223f35-72f9-4c16-a8ec-22d744ee9d67" providerId="ADAL" clId="{BD504652-C920-46B4-83F9-45076C67014C}" dt="2024-06-24T09:47:11.681" v="1139" actId="20577"/>
          <ac:spMkLst>
            <pc:docMk/>
            <pc:sldMk cId="676825569" sldId="307"/>
            <ac:spMk id="44" creationId="{17937B53-9FB8-4977-B16D-7AE514BEE95C}"/>
          </ac:spMkLst>
        </pc:spChg>
        <pc:spChg chg="mod">
          <ac:chgData name="Lily Hassett/IRL" userId="aa223f35-72f9-4c16-a8ec-22d744ee9d67" providerId="ADAL" clId="{BD504652-C920-46B4-83F9-45076C67014C}" dt="2024-06-21T09:12:36.767" v="792" actId="1076"/>
          <ac:spMkLst>
            <pc:docMk/>
            <pc:sldMk cId="676825569" sldId="307"/>
            <ac:spMk id="46" creationId="{FB607C14-8F99-43C4-BBE7-F480AB0AD26A}"/>
          </ac:spMkLst>
        </pc:spChg>
        <pc:spChg chg="mod">
          <ac:chgData name="Lily Hassett/IRL" userId="aa223f35-72f9-4c16-a8ec-22d744ee9d67" providerId="ADAL" clId="{BD504652-C920-46B4-83F9-45076C67014C}" dt="2024-06-21T10:15:09.322" v="837" actId="20577"/>
          <ac:spMkLst>
            <pc:docMk/>
            <pc:sldMk cId="676825569" sldId="307"/>
            <ac:spMk id="47" creationId="{AB43E6E3-E626-477E-AD82-DE84747867EF}"/>
          </ac:spMkLst>
        </pc:spChg>
        <pc:graphicFrameChg chg="modGraphic">
          <ac:chgData name="Lily Hassett/IRL" userId="aa223f35-72f9-4c16-a8ec-22d744ee9d67" providerId="ADAL" clId="{BD504652-C920-46B4-83F9-45076C67014C}" dt="2024-06-20T15:54:28.522" v="264" actId="20577"/>
          <ac:graphicFrameMkLst>
            <pc:docMk/>
            <pc:sldMk cId="676825569" sldId="307"/>
            <ac:graphicFrameMk id="3" creationId="{48B244FF-7B17-4F55-8ED2-B5382BA9F345}"/>
          </ac:graphicFrameMkLst>
        </pc:graphicFrameChg>
        <pc:picChg chg="add del mod">
          <ac:chgData name="Lily Hassett/IRL" userId="aa223f35-72f9-4c16-a8ec-22d744ee9d67" providerId="ADAL" clId="{BD504652-C920-46B4-83F9-45076C67014C}" dt="2024-06-21T10:27:11.631" v="915" actId="478"/>
          <ac:picMkLst>
            <pc:docMk/>
            <pc:sldMk cId="676825569" sldId="307"/>
            <ac:picMk id="5" creationId="{BCF71EA5-14AA-4636-6388-819E690EF843}"/>
          </ac:picMkLst>
        </pc:picChg>
        <pc:picChg chg="add mod">
          <ac:chgData name="Lily Hassett/IRL" userId="aa223f35-72f9-4c16-a8ec-22d744ee9d67" providerId="ADAL" clId="{BD504652-C920-46B4-83F9-45076C67014C}" dt="2024-06-21T10:34:40.977" v="1107" actId="1076"/>
          <ac:picMkLst>
            <pc:docMk/>
            <pc:sldMk cId="676825569" sldId="307"/>
            <ac:picMk id="7" creationId="{4D97941C-317C-6621-FFA3-DE3903711E8D}"/>
          </ac:picMkLst>
        </pc:picChg>
        <pc:picChg chg="del">
          <ac:chgData name="Lily Hassett/IRL" userId="aa223f35-72f9-4c16-a8ec-22d744ee9d67" providerId="ADAL" clId="{BD504652-C920-46B4-83F9-45076C67014C}" dt="2024-06-20T15:50:43.921" v="220" actId="478"/>
          <ac:picMkLst>
            <pc:docMk/>
            <pc:sldMk cId="676825569" sldId="307"/>
            <ac:picMk id="50" creationId="{14FB0816-3B48-4B91-ADFC-FC07F483CA7F}"/>
          </ac:picMkLst>
        </pc:picChg>
        <pc:cxnChg chg="add mod">
          <ac:chgData name="Lily Hassett/IRL" userId="aa223f35-72f9-4c16-a8ec-22d744ee9d67" providerId="ADAL" clId="{BD504652-C920-46B4-83F9-45076C67014C}" dt="2024-06-21T09:05:07.956" v="774" actId="14100"/>
          <ac:cxnSpMkLst>
            <pc:docMk/>
            <pc:sldMk cId="676825569" sldId="307"/>
            <ac:cxnSpMk id="4" creationId="{4721E790-5C83-8CCE-0C44-BF70829FB56F}"/>
          </ac:cxnSpMkLst>
        </pc:cxnChg>
        <pc:cxnChg chg="del mod">
          <ac:chgData name="Lily Hassett/IRL" userId="aa223f35-72f9-4c16-a8ec-22d744ee9d67" providerId="ADAL" clId="{BD504652-C920-46B4-83F9-45076C67014C}" dt="2024-06-21T08:51:14.539" v="340" actId="478"/>
          <ac:cxnSpMkLst>
            <pc:docMk/>
            <pc:sldMk cId="676825569" sldId="307"/>
            <ac:cxnSpMk id="33" creationId="{5047EB21-AFB3-4363-B7A0-A6D6A677A2F8}"/>
          </ac:cxnSpMkLst>
        </pc:cxnChg>
      </pc:sldChg>
      <pc:sldChg chg="modSp new del mod">
        <pc:chgData name="Lily Hassett/IRL" userId="aa223f35-72f9-4c16-a8ec-22d744ee9d67" providerId="ADAL" clId="{BD504652-C920-46B4-83F9-45076C67014C}" dt="2024-06-21T09:04:14.090" v="768" actId="2696"/>
        <pc:sldMkLst>
          <pc:docMk/>
          <pc:sldMk cId="3706015422" sldId="308"/>
        </pc:sldMkLst>
        <pc:spChg chg="mod">
          <ac:chgData name="Lily Hassett/IRL" userId="aa223f35-72f9-4c16-a8ec-22d744ee9d67" providerId="ADAL" clId="{BD504652-C920-46B4-83F9-45076C67014C}" dt="2024-06-21T09:02:45.718" v="767" actId="27636"/>
          <ac:spMkLst>
            <pc:docMk/>
            <pc:sldMk cId="3706015422" sldId="308"/>
            <ac:spMk id="2" creationId="{11A5A566-70FD-1404-7118-5F4D3AAEB1E4}"/>
          </ac:spMkLst>
        </pc:spChg>
      </pc:sldChg>
    </pc:docChg>
  </pc:docChgLst>
  <pc:docChgLst>
    <pc:chgData name="Lily Hassett/IRL" userId="S::lily.hassett@cushwake.com::aa223f35-72f9-4c16-a8ec-22d744ee9d67" providerId="AD" clId="Web-{A0C6B4D1-9A81-E969-09FC-39D8D762443C}"/>
    <pc:docChg chg="modSld">
      <pc:chgData name="Lily Hassett/IRL" userId="S::lily.hassett@cushwake.com::aa223f35-72f9-4c16-a8ec-22d744ee9d67" providerId="AD" clId="Web-{A0C6B4D1-9A81-E969-09FC-39D8D762443C}" dt="2024-06-26T14:36:41.425" v="1" actId="1076"/>
      <pc:docMkLst>
        <pc:docMk/>
      </pc:docMkLst>
      <pc:sldChg chg="modSp">
        <pc:chgData name="Lily Hassett/IRL" userId="S::lily.hassett@cushwake.com::aa223f35-72f9-4c16-a8ec-22d744ee9d67" providerId="AD" clId="Web-{A0C6B4D1-9A81-E969-09FC-39D8D762443C}" dt="2024-06-26T14:36:41.425" v="1" actId="1076"/>
        <pc:sldMkLst>
          <pc:docMk/>
          <pc:sldMk cId="4115098509" sldId="259"/>
        </pc:sldMkLst>
        <pc:picChg chg="mod">
          <ac:chgData name="Lily Hassett/IRL" userId="S::lily.hassett@cushwake.com::aa223f35-72f9-4c16-a8ec-22d744ee9d67" providerId="AD" clId="Web-{A0C6B4D1-9A81-E969-09FC-39D8D762443C}" dt="2024-06-26T14:36:41.425" v="1" actId="1076"/>
          <ac:picMkLst>
            <pc:docMk/>
            <pc:sldMk cId="4115098509" sldId="259"/>
            <ac:picMk id="1028" creationId="{4F76B601-94DC-15B6-1E5E-529480A86B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0F8583E-32FC-4EDC-8163-22D98BFA2A44}" type="datetimeFigureOut">
              <a:rPr lang="en-US" smtClean="0"/>
              <a:t>6/26/2024</a:t>
            </a:fld>
            <a:endParaRPr lang="en-US"/>
          </a:p>
        </p:txBody>
      </p:sp>
      <p:sp>
        <p:nvSpPr>
          <p:cNvPr id="4" name="Slide Image Placeholder 3"/>
          <p:cNvSpPr>
            <a:spLocks noGrp="1" noRot="1" noChangeAspect="1"/>
          </p:cNvSpPr>
          <p:nvPr>
            <p:ph type="sldImg" idx="2"/>
          </p:nvPr>
        </p:nvSpPr>
        <p:spPr>
          <a:xfrm>
            <a:off x="3771900" y="857250"/>
            <a:ext cx="1600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2B236E3-F77A-4754-8D80-4A597E26BA94}" type="slidenum">
              <a:rPr lang="en-US" smtClean="0"/>
              <a:t>‹#›</a:t>
            </a:fld>
            <a:endParaRPr lang="en-US"/>
          </a:p>
        </p:txBody>
      </p:sp>
    </p:spTree>
    <p:extLst>
      <p:ext uri="{BB962C8B-B14F-4D97-AF65-F5344CB8AC3E}">
        <p14:creationId xmlns:p14="http://schemas.microsoft.com/office/powerpoint/2010/main" val="106982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248568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69583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56989B-5301-4E9B-B332-E390729FF5D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408788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6989B-5301-4E9B-B332-E390729FF5D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34460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6989B-5301-4E9B-B332-E390729FF5D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136027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Three">
    <p:bg>
      <p:bgPr>
        <a:solidFill>
          <a:schemeClr val="bg1"/>
        </a:solidFill>
        <a:effectLst/>
      </p:bgPr>
    </p:bg>
    <p:spTree>
      <p:nvGrpSpPr>
        <p:cNvPr id="1" name=""/>
        <p:cNvGrpSpPr/>
        <p:nvPr/>
      </p:nvGrpSpPr>
      <p:grpSpPr>
        <a:xfrm>
          <a:off x="0" y="0"/>
          <a:ext cx="0" cy="0"/>
          <a:chOff x="0" y="0"/>
          <a:chExt cx="0" cy="0"/>
        </a:xfrm>
      </p:grpSpPr>
      <p:sp>
        <p:nvSpPr>
          <p:cNvPr id="6" name="Freeform 244"/>
          <p:cNvSpPr>
            <a:spLocks/>
          </p:cNvSpPr>
          <p:nvPr userDrawn="1"/>
        </p:nvSpPr>
        <p:spPr bwMode="auto">
          <a:xfrm>
            <a:off x="1" y="0"/>
            <a:ext cx="5131621" cy="1632757"/>
          </a:xfrm>
          <a:custGeom>
            <a:avLst/>
            <a:gdLst>
              <a:gd name="T0" fmla="*/ 2359 w 3564"/>
              <a:gd name="T1" fmla="*/ 2265 h 2265"/>
              <a:gd name="T2" fmla="*/ 3564 w 3564"/>
              <a:gd name="T3" fmla="*/ 0 h 2265"/>
              <a:gd name="T4" fmla="*/ 0 w 3564"/>
              <a:gd name="T5" fmla="*/ 0 h 2265"/>
              <a:gd name="T6" fmla="*/ 0 w 3564"/>
              <a:gd name="T7" fmla="*/ 2265 h 2265"/>
              <a:gd name="T8" fmla="*/ 2359 w 3564"/>
              <a:gd name="T9" fmla="*/ 2265 h 2265"/>
              <a:gd name="connsiteX0" fmla="*/ 8651 w 10000"/>
              <a:gd name="connsiteY0" fmla="*/ 9900 h 10000"/>
              <a:gd name="connsiteX1" fmla="*/ 10000 w 10000"/>
              <a:gd name="connsiteY1" fmla="*/ 0 h 10000"/>
              <a:gd name="connsiteX2" fmla="*/ 0 w 10000"/>
              <a:gd name="connsiteY2" fmla="*/ 0 h 10000"/>
              <a:gd name="connsiteX3" fmla="*/ 0 w 10000"/>
              <a:gd name="connsiteY3" fmla="*/ 10000 h 10000"/>
              <a:gd name="connsiteX4" fmla="*/ 8651 w 10000"/>
              <a:gd name="connsiteY4" fmla="*/ 99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651" y="9900"/>
                </a:moveTo>
                <a:lnTo>
                  <a:pt x="10000" y="0"/>
                </a:lnTo>
                <a:lnTo>
                  <a:pt x="0" y="0"/>
                </a:lnTo>
                <a:lnTo>
                  <a:pt x="0" y="10000"/>
                </a:lnTo>
                <a:lnTo>
                  <a:pt x="8651" y="990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385" tIns="33693" rIns="67385" bIns="33693" numCol="1" anchor="t" anchorCtr="0" compatLnSpc="1">
            <a:prstTxWarp prst="textNoShape">
              <a:avLst/>
            </a:prstTxWarp>
          </a:bodyPr>
          <a:lstStyle/>
          <a:p>
            <a:endParaRPr lang="en-GB" sz="1327"/>
          </a:p>
        </p:txBody>
      </p:sp>
      <p:graphicFrame>
        <p:nvGraphicFramePr>
          <p:cNvPr id="5" name="Object 4" hidden="1"/>
          <p:cNvGraphicFramePr>
            <a:graphicFrameLocks/>
          </p:cNvGraphicFramePr>
          <p:nvPr userDrawn="1">
            <p:custDataLst>
              <p:tags r:id="rId1"/>
            </p:custDataLst>
            <p:extLst>
              <p:ext uri="{D42A27DB-BD31-4B8C-83A1-F6EECF244321}">
                <p14:modId xmlns:p14="http://schemas.microsoft.com/office/powerpoint/2010/main" val="429140503"/>
              </p:ext>
            </p:extLst>
          </p:nvPr>
        </p:nvGraphicFramePr>
        <p:xfrm>
          <a:off x="0" y="0"/>
          <a:ext cx="101812" cy="20797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01812" cy="207978"/>
                      </a:xfrm>
                      <a:prstGeom prst="rect">
                        <a:avLst/>
                      </a:prstGeom>
                    </p:spPr>
                  </p:pic>
                </p:oleObj>
              </mc:Fallback>
            </mc:AlternateContent>
          </a:graphicData>
        </a:graphic>
      </p:graphicFrame>
      <p:sp>
        <p:nvSpPr>
          <p:cNvPr id="4" name="TextBox 3"/>
          <p:cNvSpPr txBox="1"/>
          <p:nvPr userDrawn="1"/>
        </p:nvSpPr>
        <p:spPr>
          <a:xfrm>
            <a:off x="1054463" y="2504903"/>
            <a:ext cx="4691768" cy="2140586"/>
          </a:xfrm>
          <a:prstGeom prst="rect">
            <a:avLst/>
          </a:prstGeom>
          <a:noFill/>
          <a:ln>
            <a:noFill/>
          </a:ln>
          <a:effectLst/>
        </p:spPr>
        <p:txBody>
          <a:bodyPr vert="horz" wrap="square" lIns="0" tIns="0" rIns="0" bIns="0" rtlCol="0">
            <a:spAutoFit/>
          </a:bodyPr>
          <a:lstStyle/>
          <a:p>
            <a:pPr>
              <a:lnSpc>
                <a:spcPct val="110000"/>
              </a:lnSpc>
            </a:pPr>
            <a:r>
              <a:rPr lang="en-GB" sz="6485" dirty="0">
                <a:solidFill>
                  <a:schemeClr val="bg1"/>
                </a:solidFill>
              </a:rPr>
              <a:t>FILLER PICTURE</a:t>
            </a:r>
            <a:endParaRPr lang="en-US" sz="6485" dirty="0">
              <a:solidFill>
                <a:schemeClr val="bg1"/>
              </a:solidFill>
            </a:endParaRPr>
          </a:p>
        </p:txBody>
      </p:sp>
    </p:spTree>
    <p:extLst>
      <p:ext uri="{BB962C8B-B14F-4D97-AF65-F5344CB8AC3E}">
        <p14:creationId xmlns:p14="http://schemas.microsoft.com/office/powerpoint/2010/main" val="421448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86218043"/>
              </p:ext>
            </p:extLst>
          </p:nvPr>
        </p:nvGraphicFramePr>
        <p:xfrm>
          <a:off x="0" y="0"/>
          <a:ext cx="143985" cy="147061"/>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0" y="0"/>
                        <a:ext cx="143985" cy="147061"/>
                      </a:xfrm>
                      <a:prstGeom prst="rect">
                        <a:avLst/>
                      </a:prstGeom>
                    </p:spPr>
                  </p:pic>
                </p:oleObj>
              </mc:Fallback>
            </mc:AlternateContent>
          </a:graphicData>
        </a:graphic>
      </p:graphicFrame>
      <p:sp>
        <p:nvSpPr>
          <p:cNvPr id="6" name="Text Placeholder 5"/>
          <p:cNvSpPr>
            <a:spLocks noGrp="1"/>
          </p:cNvSpPr>
          <p:nvPr>
            <p:ph type="body" sz="quarter" idx="10"/>
            <p:custDataLst>
              <p:tags r:id="rId2"/>
            </p:custDataLst>
          </p:nvPr>
        </p:nvSpPr>
        <p:spPr>
          <a:xfrm>
            <a:off x="620084" y="1683845"/>
            <a:ext cx="5650458" cy="1084287"/>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2" name="Title 1"/>
          <p:cNvSpPr>
            <a:spLocks noGrp="1"/>
          </p:cNvSpPr>
          <p:nvPr>
            <p:ph type="title"/>
          </p:nvPr>
        </p:nvSpPr>
        <p:spPr>
          <a:xfrm>
            <a:off x="620381" y="540331"/>
            <a:ext cx="5650160" cy="342137"/>
          </a:xfrm>
          <a:prstGeom prst="rect">
            <a:avLst/>
          </a:prstGeom>
        </p:spPr>
        <p:txBody>
          <a:bodyPr/>
          <a:lstStyle/>
          <a:p>
            <a:r>
              <a:rPr lang="en-US"/>
              <a:t>Click to edit Master title style</a:t>
            </a:r>
            <a:endParaRPr lang="en-GB"/>
          </a:p>
        </p:txBody>
      </p:sp>
      <p:sp>
        <p:nvSpPr>
          <p:cNvPr id="9" name="Text Placeholder 9"/>
          <p:cNvSpPr>
            <a:spLocks noGrp="1"/>
          </p:cNvSpPr>
          <p:nvPr>
            <p:ph type="body" sz="quarter" idx="14" hasCustomPrompt="1"/>
            <p:custDataLst>
              <p:tags r:id="rId3"/>
            </p:custDataLst>
          </p:nvPr>
        </p:nvSpPr>
        <p:spPr>
          <a:xfrm>
            <a:off x="620084" y="900116"/>
            <a:ext cx="5650159" cy="228091"/>
          </a:xfrm>
          <a:prstGeom prst="rect">
            <a:avLst/>
          </a:prstGeom>
        </p:spPr>
        <p:txBody>
          <a:bodyPr/>
          <a:lstStyle>
            <a:lvl1pPr>
              <a:lnSpc>
                <a:spcPct val="100000"/>
              </a:lnSpc>
              <a:spcAft>
                <a:spcPts val="0"/>
              </a:spcAft>
              <a:defRPr sz="1451">
                <a:solidFill>
                  <a:schemeClr val="accent1"/>
                </a:solidFill>
                <a:latin typeface="+mn-lt"/>
              </a:defRPr>
            </a:lvl1pPr>
            <a:lvl2pPr>
              <a:lnSpc>
                <a:spcPct val="100000"/>
              </a:lnSpc>
              <a:spcAft>
                <a:spcPts val="0"/>
              </a:spcAft>
              <a:defRPr sz="1451">
                <a:solidFill>
                  <a:schemeClr val="accent2"/>
                </a:solidFill>
                <a:latin typeface="+mn-lt"/>
              </a:defRPr>
            </a:lvl2pPr>
            <a:lvl3pPr>
              <a:lnSpc>
                <a:spcPct val="100000"/>
              </a:lnSpc>
              <a:spcAft>
                <a:spcPts val="0"/>
              </a:spcAft>
              <a:defRPr sz="1451">
                <a:solidFill>
                  <a:schemeClr val="accent2"/>
                </a:solidFill>
                <a:latin typeface="+mn-lt"/>
              </a:defRPr>
            </a:lvl3pPr>
            <a:lvl4pPr>
              <a:lnSpc>
                <a:spcPct val="100000"/>
              </a:lnSpc>
              <a:spcAft>
                <a:spcPts val="0"/>
              </a:spcAft>
              <a:defRPr sz="1451">
                <a:solidFill>
                  <a:schemeClr val="accent2"/>
                </a:solidFill>
                <a:latin typeface="+mn-lt"/>
              </a:defRPr>
            </a:lvl4pPr>
            <a:lvl5pPr>
              <a:lnSpc>
                <a:spcPct val="100000"/>
              </a:lnSpc>
              <a:spcAft>
                <a:spcPts val="0"/>
              </a:spcAft>
              <a:defRPr sz="1451">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50685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6989B-5301-4E9B-B332-E390729FF5D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73089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6989B-5301-4E9B-B332-E390729FF5D5}"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286349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56989B-5301-4E9B-B332-E390729FF5D5}"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155608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56989B-5301-4E9B-B332-E390729FF5D5}"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17588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6989B-5301-4E9B-B332-E390729FF5D5}"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200365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6989B-5301-4E9B-B332-E390729FF5D5}"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165776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56989B-5301-4E9B-B332-E390729FF5D5}"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240933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56989B-5301-4E9B-B332-E390729FF5D5}"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D659-ABCA-4287-9B21-73F77B20FD4B}" type="slidenum">
              <a:rPr lang="en-US" smtClean="0"/>
              <a:t>‹#›</a:t>
            </a:fld>
            <a:endParaRPr lang="en-US"/>
          </a:p>
        </p:txBody>
      </p:sp>
    </p:spTree>
    <p:extLst>
      <p:ext uri="{BB962C8B-B14F-4D97-AF65-F5344CB8AC3E}">
        <p14:creationId xmlns:p14="http://schemas.microsoft.com/office/powerpoint/2010/main" val="3991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F56989B-5301-4E9B-B332-E390729FF5D5}" type="datetimeFigureOut">
              <a:rPr lang="en-US" smtClean="0"/>
              <a:t>6/26/2024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11D659-ABCA-4287-9B21-73F77B20FD4B}" type="slidenum">
              <a:rPr lang="en-US" smtClean="0"/>
              <a:t>‹#›</a:t>
            </a:fld>
            <a:endParaRPr lang="en-US"/>
          </a:p>
        </p:txBody>
      </p:sp>
    </p:spTree>
    <p:extLst>
      <p:ext uri="{BB962C8B-B14F-4D97-AF65-F5344CB8AC3E}">
        <p14:creationId xmlns:p14="http://schemas.microsoft.com/office/powerpoint/2010/main" val="6113015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Nicola.gilleece@cushwake.com" TargetMode="External"/><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emf"/><Relationship Id="rId11" Type="http://schemas.openxmlformats.org/officeDocument/2006/relationships/image" Target="../media/image5.jpeg"/><Relationship Id="rId5" Type="http://schemas.openxmlformats.org/officeDocument/2006/relationships/oleObject" Target="../embeddings/oleObject3.bin"/><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hyperlink" Target="mailto:marc.kelly@cushwak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hyperlink" Target="https://property.cushmanwakefield.ie/disclai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F76B601-94DC-15B6-1E5E-529480A86B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6324"/>
            <a:ext cx="6886338" cy="52427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1"/>
            </p:custDataLst>
          </p:nvPr>
        </p:nvGraphicFramePr>
        <p:xfrm>
          <a:off x="0" y="103589"/>
          <a:ext cx="143985" cy="14398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0" y="103589"/>
                        <a:ext cx="143985" cy="143985"/>
                      </a:xfrm>
                      <a:prstGeom prst="rect">
                        <a:avLst/>
                      </a:prstGeom>
                    </p:spPr>
                  </p:pic>
                </p:oleObj>
              </mc:Fallback>
            </mc:AlternateContent>
          </a:graphicData>
        </a:graphic>
      </p:graphicFrame>
      <p:sp>
        <p:nvSpPr>
          <p:cNvPr id="8" name="TextBox 7"/>
          <p:cNvSpPr txBox="1"/>
          <p:nvPr/>
        </p:nvSpPr>
        <p:spPr>
          <a:xfrm>
            <a:off x="268957" y="6805215"/>
            <a:ext cx="3753156" cy="3223896"/>
          </a:xfrm>
          <a:prstGeom prst="rect">
            <a:avLst/>
          </a:prstGeom>
          <a:noFill/>
          <a:ln>
            <a:noFill/>
          </a:ln>
          <a:effectLst/>
        </p:spPr>
        <p:txBody>
          <a:bodyPr vert="horz" wrap="square" lIns="0" tIns="0" rIns="0" bIns="0" rtlCol="0">
            <a:spAutoFit/>
          </a:bodyPr>
          <a:lstStyle/>
          <a:p>
            <a:pPr marL="171450" indent="-171450">
              <a:buFont typeface="Arial" panose="020B0604020202020204" pitchFamily="34" charset="0"/>
              <a:buChar char="•"/>
            </a:pPr>
            <a:r>
              <a:rPr lang="en-US" sz="1100" dirty="0">
                <a:solidFill>
                  <a:srgbClr val="696B6B"/>
                </a:solidFill>
                <a:latin typeface="Arial (body)"/>
              </a:rPr>
              <a:t>Terraced Industrial Building that extends to 1,075 sq m / 11,571 sq ft with</a:t>
            </a:r>
            <a:r>
              <a:rPr lang="en-IE" sz="1100" dirty="0">
                <a:solidFill>
                  <a:srgbClr val="696B6B"/>
                </a:solidFill>
                <a:latin typeface="Arial (body)"/>
              </a:rPr>
              <a:t> 264sq m /</a:t>
            </a:r>
            <a:r>
              <a:rPr lang="en-US" sz="1100" dirty="0">
                <a:solidFill>
                  <a:srgbClr val="696B6B"/>
                </a:solidFill>
                <a:latin typeface="Arial (body)"/>
              </a:rPr>
              <a:t> </a:t>
            </a:r>
            <a:r>
              <a:rPr lang="en-IE" sz="1100" dirty="0">
                <a:solidFill>
                  <a:srgbClr val="696B6B"/>
                </a:solidFill>
                <a:latin typeface="Arial (body)"/>
              </a:rPr>
              <a:t>2,844 </a:t>
            </a:r>
            <a:r>
              <a:rPr lang="en-IE" sz="1100" dirty="0" err="1">
                <a:solidFill>
                  <a:srgbClr val="696B6B"/>
                </a:solidFill>
                <a:latin typeface="Arial (body)"/>
              </a:rPr>
              <a:t>sq</a:t>
            </a:r>
            <a:r>
              <a:rPr lang="en-IE" sz="1100" dirty="0">
                <a:solidFill>
                  <a:srgbClr val="696B6B"/>
                </a:solidFill>
                <a:latin typeface="Arial (body)"/>
              </a:rPr>
              <a:t> ft of office space.</a:t>
            </a:r>
          </a:p>
          <a:p>
            <a:pPr marL="171450" indent="-171450">
              <a:buFont typeface="Arial" panose="020B0604020202020204" pitchFamily="34" charset="0"/>
              <a:buChar char="•"/>
            </a:pPr>
            <a:endParaRPr lang="en-IE" sz="1100" dirty="0">
              <a:solidFill>
                <a:srgbClr val="696B6B"/>
              </a:solidFill>
              <a:latin typeface="Arial (body)"/>
            </a:endParaRPr>
          </a:p>
          <a:p>
            <a:pPr marL="171450" indent="-171450">
              <a:buFont typeface="Arial" panose="020B0604020202020204" pitchFamily="34" charset="0"/>
              <a:buChar char="•"/>
            </a:pPr>
            <a:r>
              <a:rPr lang="en-IE" sz="1100" dirty="0">
                <a:solidFill>
                  <a:srgbClr val="696B6B"/>
                </a:solidFill>
                <a:latin typeface="Arial (body)"/>
              </a:rPr>
              <a:t>Recently undergone extensive refurbishment works. </a:t>
            </a:r>
            <a:endParaRPr lang="en-US" sz="1100" dirty="0">
              <a:solidFill>
                <a:srgbClr val="696B6B"/>
              </a:solidFill>
              <a:latin typeface="Arial (body)"/>
            </a:endParaRPr>
          </a:p>
          <a:p>
            <a:pPr marL="155505" indent="-155505" fontAlgn="base">
              <a:buFont typeface="Arial" panose="020B0604020202020204" pitchFamily="34" charset="0"/>
              <a:buChar char="•"/>
            </a:pPr>
            <a:endParaRPr lang="en-IE" sz="1100" dirty="0">
              <a:solidFill>
                <a:srgbClr val="696B6B"/>
              </a:solidFill>
              <a:latin typeface="Arial (body)"/>
            </a:endParaRPr>
          </a:p>
          <a:p>
            <a:pPr marL="155505" indent="-155505" fontAlgn="base">
              <a:buFont typeface="Arial" panose="020B0604020202020204" pitchFamily="34" charset="0"/>
              <a:buChar char="•"/>
            </a:pPr>
            <a:r>
              <a:rPr lang="en-IE" sz="1100" dirty="0">
                <a:solidFill>
                  <a:srgbClr val="696B6B"/>
                </a:solidFill>
                <a:latin typeface="Arial (body)"/>
              </a:rPr>
              <a:t>The property is situated within </a:t>
            </a:r>
            <a:r>
              <a:rPr lang="en-IE" sz="1100" dirty="0" err="1">
                <a:solidFill>
                  <a:srgbClr val="696B6B"/>
                </a:solidFill>
                <a:latin typeface="Arial (body)"/>
              </a:rPr>
              <a:t>Avonbeg</a:t>
            </a:r>
            <a:r>
              <a:rPr lang="en-IE" sz="1100" dirty="0">
                <a:solidFill>
                  <a:srgbClr val="696B6B"/>
                </a:solidFill>
                <a:latin typeface="Arial (body)"/>
              </a:rPr>
              <a:t> Industrial Estate, located on the northern side of the </a:t>
            </a:r>
            <a:r>
              <a:rPr lang="en-IE" sz="1100" dirty="0" err="1">
                <a:solidFill>
                  <a:srgbClr val="696B6B"/>
                </a:solidFill>
                <a:latin typeface="Arial (body)"/>
              </a:rPr>
              <a:t>Longmile</a:t>
            </a:r>
            <a:r>
              <a:rPr lang="en-IE" sz="1100" dirty="0">
                <a:solidFill>
                  <a:srgbClr val="696B6B"/>
                </a:solidFill>
                <a:latin typeface="Arial (body)"/>
              </a:rPr>
              <a:t> Road and close to its junction with Naas Road.</a:t>
            </a:r>
          </a:p>
          <a:p>
            <a:pPr fontAlgn="base"/>
            <a:endParaRPr lang="en-IE" sz="1100" dirty="0">
              <a:solidFill>
                <a:srgbClr val="696B6B"/>
              </a:solidFill>
              <a:latin typeface="Arial (body)"/>
            </a:endParaRPr>
          </a:p>
          <a:p>
            <a:pPr marL="155505" indent="-155505" fontAlgn="base">
              <a:buFont typeface="Arial" panose="020B0604020202020204" pitchFamily="34" charset="0"/>
              <a:buChar char="•"/>
            </a:pPr>
            <a:r>
              <a:rPr lang="en-IE" sz="1100" dirty="0">
                <a:solidFill>
                  <a:srgbClr val="696B6B"/>
                </a:solidFill>
                <a:latin typeface="Arial (body)"/>
              </a:rPr>
              <a:t>Excellent profile from the Naas Road.</a:t>
            </a:r>
          </a:p>
          <a:p>
            <a:pPr marL="155505" indent="-155505" fontAlgn="base">
              <a:buFont typeface="Arial" panose="020B0604020202020204" pitchFamily="34" charset="0"/>
              <a:buChar char="•"/>
            </a:pPr>
            <a:endParaRPr lang="en-IE" sz="1100" dirty="0">
              <a:solidFill>
                <a:srgbClr val="696B6B"/>
              </a:solidFill>
              <a:latin typeface="Arial (body)"/>
            </a:endParaRPr>
          </a:p>
          <a:p>
            <a:pPr marL="155505" indent="-155505" fontAlgn="base">
              <a:buFont typeface="Arial" panose="020B0604020202020204" pitchFamily="34" charset="0"/>
              <a:buChar char="•"/>
            </a:pPr>
            <a:r>
              <a:rPr lang="en-IE" sz="1100" dirty="0">
                <a:solidFill>
                  <a:srgbClr val="696B6B"/>
                </a:solidFill>
                <a:latin typeface="Arial (body)"/>
              </a:rPr>
              <a:t>Set within an industrial location, the property offers opportunities for a mix of commercial uses such as leisure, retail wholesale and industrial (S.P.P).   </a:t>
            </a:r>
          </a:p>
          <a:p>
            <a:pPr fontAlgn="base"/>
            <a:endParaRPr lang="en-IE" sz="1100" dirty="0">
              <a:solidFill>
                <a:srgbClr val="696B6B"/>
              </a:solidFill>
              <a:latin typeface="Arial (body)"/>
            </a:endParaRPr>
          </a:p>
          <a:p>
            <a:pPr marL="155505" indent="-155505" fontAlgn="base">
              <a:buFont typeface="Arial" panose="020B0604020202020204" pitchFamily="34" charset="0"/>
              <a:buChar char="•"/>
            </a:pPr>
            <a:r>
              <a:rPr lang="en-IE" sz="1100" dirty="0">
                <a:solidFill>
                  <a:srgbClr val="696B6B"/>
                </a:solidFill>
                <a:latin typeface="Arial (body)"/>
              </a:rPr>
              <a:t>Loading access is via a single roller shutter door. </a:t>
            </a:r>
          </a:p>
          <a:p>
            <a:pPr marL="155505" indent="-155505" fontAlgn="base">
              <a:buFont typeface="Arial" panose="020B0604020202020204" pitchFamily="34" charset="0"/>
              <a:buChar char="•"/>
            </a:pPr>
            <a:endParaRPr lang="en-IE" sz="1100" dirty="0">
              <a:solidFill>
                <a:srgbClr val="696B6B"/>
              </a:solidFill>
              <a:latin typeface="Arial (body)"/>
            </a:endParaRPr>
          </a:p>
          <a:p>
            <a:pPr fontAlgn="base"/>
            <a:endParaRPr lang="en-IE" sz="1100" dirty="0"/>
          </a:p>
          <a:p>
            <a:pPr>
              <a:lnSpc>
                <a:spcPct val="110000"/>
              </a:lnSpc>
            </a:pPr>
            <a:endParaRPr lang="en-US" sz="1100" dirty="0"/>
          </a:p>
        </p:txBody>
      </p:sp>
      <p:sp>
        <p:nvSpPr>
          <p:cNvPr id="17" name="TextBox 16"/>
          <p:cNvSpPr txBox="1"/>
          <p:nvPr/>
        </p:nvSpPr>
        <p:spPr>
          <a:xfrm>
            <a:off x="4515836" y="8073054"/>
            <a:ext cx="2053116" cy="1192571"/>
          </a:xfrm>
          <a:prstGeom prst="rect">
            <a:avLst/>
          </a:prstGeom>
          <a:noFill/>
          <a:ln>
            <a:noFill/>
          </a:ln>
          <a:effectLst/>
        </p:spPr>
        <p:txBody>
          <a:bodyPr vert="horz" wrap="square" lIns="0" tIns="0" rIns="0" bIns="0" rtlCol="0">
            <a:spAutoFit/>
          </a:bodyPr>
          <a:lstStyle/>
          <a:p>
            <a:endParaRPr lang="en-GB" sz="1100" dirty="0">
              <a:solidFill>
                <a:srgbClr val="696B6B"/>
              </a:solidFill>
              <a:latin typeface="Arial (body)"/>
            </a:endParaRPr>
          </a:p>
          <a:p>
            <a:r>
              <a:rPr lang="en-GB" sz="1100" dirty="0">
                <a:solidFill>
                  <a:srgbClr val="696B6B"/>
                </a:solidFill>
                <a:latin typeface="Arial (body)"/>
              </a:rPr>
              <a:t>Cushman &amp; Wakefield</a:t>
            </a:r>
          </a:p>
          <a:p>
            <a:r>
              <a:rPr lang="en-GB" sz="1100" dirty="0">
                <a:solidFill>
                  <a:srgbClr val="696B6B"/>
                </a:solidFill>
                <a:latin typeface="Arial (body)"/>
              </a:rPr>
              <a:t>164 Shelbourne Road</a:t>
            </a:r>
          </a:p>
          <a:p>
            <a:r>
              <a:rPr lang="en-GB" sz="1100" dirty="0">
                <a:solidFill>
                  <a:srgbClr val="696B6B"/>
                </a:solidFill>
                <a:latin typeface="Arial (body)"/>
              </a:rPr>
              <a:t>Ballsbridge, Dublin 4 </a:t>
            </a:r>
          </a:p>
          <a:p>
            <a:r>
              <a:rPr lang="en-GB" sz="1100" dirty="0">
                <a:solidFill>
                  <a:srgbClr val="696B6B"/>
                </a:solidFill>
                <a:latin typeface="Arial (body)"/>
              </a:rPr>
              <a:t>Ireland </a:t>
            </a:r>
          </a:p>
          <a:p>
            <a:r>
              <a:rPr lang="en-GB" sz="1100" dirty="0">
                <a:solidFill>
                  <a:srgbClr val="696B6B"/>
                </a:solidFill>
                <a:latin typeface="Arial (body)"/>
              </a:rPr>
              <a:t>Tel: +353 (0)1 639 9300</a:t>
            </a:r>
          </a:p>
          <a:p>
            <a:pPr>
              <a:lnSpc>
                <a:spcPct val="110000"/>
              </a:lnSpc>
            </a:pPr>
            <a:endParaRPr lang="en-US" sz="1100" dirty="0"/>
          </a:p>
        </p:txBody>
      </p:sp>
      <p:sp>
        <p:nvSpPr>
          <p:cNvPr id="18" name="TextBox 17"/>
          <p:cNvSpPr txBox="1"/>
          <p:nvPr/>
        </p:nvSpPr>
        <p:spPr>
          <a:xfrm>
            <a:off x="192498" y="224870"/>
            <a:ext cx="5971341" cy="307777"/>
          </a:xfrm>
          <a:prstGeom prst="rect">
            <a:avLst/>
          </a:prstGeom>
          <a:noFill/>
          <a:ln>
            <a:noFill/>
          </a:ln>
          <a:effectLst/>
        </p:spPr>
        <p:txBody>
          <a:bodyPr vert="horz" wrap="square" lIns="0" tIns="0" rIns="0" bIns="0" rtlCol="0">
            <a:spAutoFit/>
          </a:bodyPr>
          <a:lstStyle/>
          <a:p>
            <a:r>
              <a:rPr lang="en-IE" sz="2000" b="1" dirty="0">
                <a:solidFill>
                  <a:schemeClr val="bg1"/>
                </a:solidFill>
              </a:rPr>
              <a:t>TO LET </a:t>
            </a:r>
            <a:endParaRPr lang="en-US" sz="2000" dirty="0"/>
          </a:p>
        </p:txBody>
      </p:sp>
      <p:sp>
        <p:nvSpPr>
          <p:cNvPr id="12" name="TextBox 11">
            <a:extLst>
              <a:ext uri="{FF2B5EF4-FFF2-40B4-BE49-F238E27FC236}">
                <a16:creationId xmlns:a16="http://schemas.microsoft.com/office/drawing/2014/main" id="{79366DDB-3351-4BA5-93C0-11FF8A9B6EAC}"/>
              </a:ext>
            </a:extLst>
          </p:cNvPr>
          <p:cNvSpPr txBox="1"/>
          <p:nvPr/>
        </p:nvSpPr>
        <p:spPr>
          <a:xfrm>
            <a:off x="187165" y="690253"/>
            <a:ext cx="4420811" cy="615553"/>
          </a:xfrm>
          <a:prstGeom prst="rect">
            <a:avLst/>
          </a:prstGeom>
          <a:noFill/>
          <a:ln>
            <a:noFill/>
          </a:ln>
          <a:effectLst/>
        </p:spPr>
        <p:txBody>
          <a:bodyPr vert="horz" wrap="square" lIns="0" tIns="0" rIns="0" bIns="0" rtlCol="0">
            <a:spAutoFit/>
          </a:bodyPr>
          <a:lstStyle/>
          <a:p>
            <a:r>
              <a:rPr lang="en-IE" sz="2000" dirty="0">
                <a:solidFill>
                  <a:schemeClr val="bg1"/>
                </a:solidFill>
                <a:latin typeface="Arial (body)"/>
              </a:rPr>
              <a:t>Unit 2B, </a:t>
            </a:r>
            <a:r>
              <a:rPr lang="en-IE" sz="2000" dirty="0" err="1">
                <a:solidFill>
                  <a:schemeClr val="bg1"/>
                </a:solidFill>
                <a:latin typeface="Arial (body)"/>
              </a:rPr>
              <a:t>Avonbeg</a:t>
            </a:r>
            <a:r>
              <a:rPr lang="en-IE" sz="2000" dirty="0">
                <a:solidFill>
                  <a:schemeClr val="bg1"/>
                </a:solidFill>
                <a:latin typeface="Arial (body)"/>
              </a:rPr>
              <a:t> Industrial Estate, Dublin 12 </a:t>
            </a:r>
            <a:endParaRPr lang="en-IE" sz="2000" dirty="0">
              <a:latin typeface="Arial (body)"/>
            </a:endParaRPr>
          </a:p>
        </p:txBody>
      </p:sp>
      <p:sp>
        <p:nvSpPr>
          <p:cNvPr id="16" name="TextBox 15">
            <a:extLst>
              <a:ext uri="{FF2B5EF4-FFF2-40B4-BE49-F238E27FC236}">
                <a16:creationId xmlns:a16="http://schemas.microsoft.com/office/drawing/2014/main" id="{A33A8704-F846-45AB-8D14-F870EB00312D}"/>
              </a:ext>
            </a:extLst>
          </p:cNvPr>
          <p:cNvSpPr txBox="1"/>
          <p:nvPr/>
        </p:nvSpPr>
        <p:spPr>
          <a:xfrm>
            <a:off x="297093" y="6147080"/>
            <a:ext cx="3531195" cy="528093"/>
          </a:xfrm>
          <a:prstGeom prst="rect">
            <a:avLst/>
          </a:prstGeom>
          <a:noFill/>
          <a:ln>
            <a:noFill/>
          </a:ln>
          <a:effectLst/>
        </p:spPr>
        <p:txBody>
          <a:bodyPr vert="horz" wrap="square" lIns="0" tIns="0" rIns="0" bIns="0" rtlCol="0">
            <a:spAutoFit/>
          </a:bodyPr>
          <a:lstStyle/>
          <a:p>
            <a:pPr>
              <a:lnSpc>
                <a:spcPct val="110000"/>
              </a:lnSpc>
            </a:pPr>
            <a:r>
              <a:rPr lang="en-US" sz="1600" b="1" dirty="0">
                <a:solidFill>
                  <a:srgbClr val="E4002B"/>
                </a:solidFill>
                <a:latin typeface="Calibri" panose="020F0502020204030204" pitchFamily="34" charset="0"/>
              </a:rPr>
              <a:t>Terraced</a:t>
            </a:r>
          </a:p>
          <a:p>
            <a:pPr>
              <a:lnSpc>
                <a:spcPct val="110000"/>
              </a:lnSpc>
            </a:pPr>
            <a:endParaRPr lang="en-IE" sz="1600" b="1" dirty="0">
              <a:solidFill>
                <a:srgbClr val="E4002B"/>
              </a:solidFill>
              <a:latin typeface="Calibri" panose="020F0502020204030204" pitchFamily="34" charset="0"/>
            </a:endParaRPr>
          </a:p>
        </p:txBody>
      </p:sp>
      <p:sp>
        <p:nvSpPr>
          <p:cNvPr id="20" name="TextBox 19">
            <a:extLst>
              <a:ext uri="{FF2B5EF4-FFF2-40B4-BE49-F238E27FC236}">
                <a16:creationId xmlns:a16="http://schemas.microsoft.com/office/drawing/2014/main" id="{0A9F4D9D-ACB7-4E10-B504-70447105750B}"/>
              </a:ext>
            </a:extLst>
          </p:cNvPr>
          <p:cNvSpPr txBox="1"/>
          <p:nvPr/>
        </p:nvSpPr>
        <p:spPr>
          <a:xfrm>
            <a:off x="283025" y="6550235"/>
            <a:ext cx="3293372" cy="225126"/>
          </a:xfrm>
          <a:prstGeom prst="rect">
            <a:avLst/>
          </a:prstGeom>
          <a:noFill/>
          <a:ln>
            <a:noFill/>
          </a:ln>
          <a:effectLst/>
        </p:spPr>
        <p:txBody>
          <a:bodyPr vert="horz" wrap="square" lIns="0" tIns="0" rIns="0" bIns="0" rtlCol="0">
            <a:spAutoFit/>
          </a:bodyPr>
          <a:lstStyle/>
          <a:p>
            <a:pPr>
              <a:lnSpc>
                <a:spcPct val="110000"/>
              </a:lnSpc>
            </a:pPr>
            <a:r>
              <a:rPr lang="en-IE" sz="1400" b="1" dirty="0">
                <a:solidFill>
                  <a:srgbClr val="E4002B"/>
                </a:solidFill>
                <a:latin typeface="Calibri" panose="020F0502020204030204" pitchFamily="34" charset="0"/>
              </a:rPr>
              <a:t>Property Highlights </a:t>
            </a:r>
          </a:p>
        </p:txBody>
      </p:sp>
      <p:sp>
        <p:nvSpPr>
          <p:cNvPr id="21" name="TextBox 20">
            <a:extLst>
              <a:ext uri="{FF2B5EF4-FFF2-40B4-BE49-F238E27FC236}">
                <a16:creationId xmlns:a16="http://schemas.microsoft.com/office/drawing/2014/main" id="{57EB91F8-4D4A-4728-B6B2-1FBA180D33EE}"/>
              </a:ext>
            </a:extLst>
          </p:cNvPr>
          <p:cNvSpPr txBox="1"/>
          <p:nvPr/>
        </p:nvSpPr>
        <p:spPr>
          <a:xfrm>
            <a:off x="4383130" y="6605620"/>
            <a:ext cx="3293372" cy="225126"/>
          </a:xfrm>
          <a:prstGeom prst="rect">
            <a:avLst/>
          </a:prstGeom>
          <a:noFill/>
          <a:ln>
            <a:noFill/>
          </a:ln>
          <a:effectLst/>
        </p:spPr>
        <p:txBody>
          <a:bodyPr vert="horz" wrap="square" lIns="0" tIns="0" rIns="0" bIns="0" rtlCol="0">
            <a:spAutoFit/>
          </a:bodyPr>
          <a:lstStyle/>
          <a:p>
            <a:pPr>
              <a:lnSpc>
                <a:spcPct val="110000"/>
              </a:lnSpc>
            </a:pPr>
            <a:r>
              <a:rPr lang="en-IE" sz="1400" b="1" dirty="0">
                <a:solidFill>
                  <a:srgbClr val="E4002B"/>
                </a:solidFill>
                <a:latin typeface="Calibri" panose="020F0502020204030204" pitchFamily="34" charset="0"/>
              </a:rPr>
              <a:t>Contact</a:t>
            </a:r>
          </a:p>
        </p:txBody>
      </p:sp>
      <p:pic>
        <p:nvPicPr>
          <p:cNvPr id="22" name="Picture 21">
            <a:extLst>
              <a:ext uri="{FF2B5EF4-FFF2-40B4-BE49-F238E27FC236}">
                <a16:creationId xmlns:a16="http://schemas.microsoft.com/office/drawing/2014/main" id="{6AFDEE4F-5914-4E1A-B137-5BB47DB1DBCF}"/>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5116066" y="584280"/>
            <a:ext cx="1425450" cy="486093"/>
          </a:xfrm>
          <a:prstGeom prst="rect">
            <a:avLst/>
          </a:prstGeom>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14878CD7-9E63-C3C1-7B2D-1FCF7B990B69}"/>
              </a:ext>
            </a:extLst>
          </p:cNvPr>
          <p:cNvSpPr txBox="1"/>
          <p:nvPr/>
        </p:nvSpPr>
        <p:spPr>
          <a:xfrm>
            <a:off x="4418300" y="6928235"/>
            <a:ext cx="2281914" cy="461665"/>
          </a:xfrm>
          <a:prstGeom prst="rect">
            <a:avLst/>
          </a:prstGeom>
          <a:noFill/>
          <a:ln>
            <a:noFill/>
          </a:ln>
          <a:effectLst/>
        </p:spPr>
        <p:txBody>
          <a:bodyPr vert="horz" wrap="square" lIns="0" tIns="0" rIns="0" bIns="0" rtlCol="0">
            <a:spAutoFit/>
          </a:bodyPr>
          <a:lstStyle>
            <a:defPPr>
              <a:defRPr lang="en-US"/>
            </a:defPPr>
            <a:lvl1pPr>
              <a:defRPr sz="1100">
                <a:solidFill>
                  <a:srgbClr val="696B6B"/>
                </a:solidFill>
                <a:latin typeface="Arial (body)"/>
              </a:defRPr>
            </a:lvl1pPr>
          </a:lstStyle>
          <a:p>
            <a:r>
              <a:rPr lang="en-GB" sz="1000" b="1" dirty="0"/>
              <a:t>Nicola </a:t>
            </a:r>
            <a:r>
              <a:rPr lang="en-GB" sz="1000" b="1" dirty="0" err="1"/>
              <a:t>Gilleece</a:t>
            </a:r>
            <a:endParaRPr lang="en-GB" sz="1000" b="1" dirty="0"/>
          </a:p>
          <a:p>
            <a:r>
              <a:rPr lang="en-GB" sz="1000" dirty="0"/>
              <a:t>Email: </a:t>
            </a:r>
            <a:r>
              <a:rPr lang="en-GB" sz="1000" dirty="0">
                <a:hlinkClick r:id="rId8">
                  <a:extLst>
                    <a:ext uri="{A12FA001-AC4F-418D-AE19-62706E023703}">
                      <ahyp:hlinkClr xmlns:ahyp="http://schemas.microsoft.com/office/drawing/2018/hyperlinkcolor" val="tx"/>
                    </a:ext>
                  </a:extLst>
                </a:hlinkClick>
              </a:rPr>
              <a:t>Nicola</a:t>
            </a:r>
            <a:r>
              <a:rPr lang="en-GB" sz="1000" dirty="0">
                <a:hlinkClick r:id="rId8"/>
              </a:rPr>
              <a:t>.gilleece@cushwake.com</a:t>
            </a:r>
            <a:r>
              <a:rPr lang="en-GB" sz="1000" dirty="0"/>
              <a:t>   </a:t>
            </a:r>
          </a:p>
          <a:p>
            <a:r>
              <a:rPr lang="en-GB" sz="1000" dirty="0"/>
              <a:t>Tel: +353 1 639 9384</a:t>
            </a:r>
          </a:p>
        </p:txBody>
      </p:sp>
      <p:sp>
        <p:nvSpPr>
          <p:cNvPr id="28" name="TextBox 27">
            <a:extLst>
              <a:ext uri="{FF2B5EF4-FFF2-40B4-BE49-F238E27FC236}">
                <a16:creationId xmlns:a16="http://schemas.microsoft.com/office/drawing/2014/main" id="{87EEEA48-AA6B-301E-8402-4B08A7174F0C}"/>
              </a:ext>
            </a:extLst>
          </p:cNvPr>
          <p:cNvSpPr txBox="1"/>
          <p:nvPr/>
        </p:nvSpPr>
        <p:spPr>
          <a:xfrm>
            <a:off x="4433158" y="7498895"/>
            <a:ext cx="2183174" cy="461665"/>
          </a:xfrm>
          <a:prstGeom prst="rect">
            <a:avLst/>
          </a:prstGeom>
          <a:noFill/>
          <a:ln>
            <a:noFill/>
          </a:ln>
          <a:effectLst/>
        </p:spPr>
        <p:txBody>
          <a:bodyPr vert="horz" wrap="square" lIns="0" tIns="0" rIns="0" bIns="0" rtlCol="0">
            <a:spAutoFit/>
          </a:bodyPr>
          <a:lstStyle>
            <a:defPPr>
              <a:defRPr lang="en-US"/>
            </a:defPPr>
            <a:lvl1pPr>
              <a:defRPr sz="1200">
                <a:solidFill>
                  <a:srgbClr val="696B6B"/>
                </a:solidFill>
                <a:latin typeface="Arial (body)"/>
              </a:defRPr>
            </a:lvl1pPr>
          </a:lstStyle>
          <a:p>
            <a:r>
              <a:rPr lang="en-GB" sz="1000" b="1" dirty="0"/>
              <a:t>Marc Kelly</a:t>
            </a:r>
          </a:p>
          <a:p>
            <a:r>
              <a:rPr lang="en-GB" sz="1000" dirty="0"/>
              <a:t>Email: </a:t>
            </a:r>
            <a:r>
              <a:rPr lang="en-GB" sz="1000" dirty="0">
                <a:hlinkClick r:id="rId9">
                  <a:extLst>
                    <a:ext uri="{A12FA001-AC4F-418D-AE19-62706E023703}">
                      <ahyp:hlinkClr xmlns:ahyp="http://schemas.microsoft.com/office/drawing/2018/hyperlinkcolor" val="tx"/>
                    </a:ext>
                  </a:extLst>
                </a:hlinkClick>
              </a:rPr>
              <a:t>marc.kelly@cushwake.com</a:t>
            </a:r>
            <a:r>
              <a:rPr lang="en-GB" sz="1000" dirty="0"/>
              <a:t>   </a:t>
            </a:r>
          </a:p>
          <a:p>
            <a:r>
              <a:rPr lang="en-GB" sz="1000" dirty="0"/>
              <a:t>Tel: +353 1 639 9258</a:t>
            </a:r>
          </a:p>
        </p:txBody>
      </p:sp>
      <p:sp>
        <p:nvSpPr>
          <p:cNvPr id="4" name="TextBox 3">
            <a:extLst>
              <a:ext uri="{FF2B5EF4-FFF2-40B4-BE49-F238E27FC236}">
                <a16:creationId xmlns:a16="http://schemas.microsoft.com/office/drawing/2014/main" id="{7556DCF4-6EA6-DCE2-B5E6-59EC3CD11E7C}"/>
              </a:ext>
            </a:extLst>
          </p:cNvPr>
          <p:cNvSpPr txBox="1"/>
          <p:nvPr/>
        </p:nvSpPr>
        <p:spPr>
          <a:xfrm>
            <a:off x="5269256" y="9604282"/>
            <a:ext cx="2822713" cy="163956"/>
          </a:xfrm>
          <a:prstGeom prst="rect">
            <a:avLst/>
          </a:prstGeom>
          <a:noFill/>
          <a:ln>
            <a:noFill/>
          </a:ln>
          <a:effectLst/>
        </p:spPr>
        <p:txBody>
          <a:bodyPr vert="horz" wrap="square" lIns="0" tIns="0" rIns="0" bIns="0" rtlCol="0">
            <a:spAutoFit/>
          </a:bodyPr>
          <a:lstStyle/>
          <a:p>
            <a:pPr>
              <a:lnSpc>
                <a:spcPct val="110000"/>
              </a:lnSpc>
            </a:pPr>
            <a:r>
              <a:rPr lang="en-GB" sz="1050" b="1" dirty="0">
                <a:solidFill>
                  <a:srgbClr val="696B6B"/>
                </a:solidFill>
                <a:latin typeface="Arial (body)"/>
              </a:rPr>
              <a:t>cushmanwakefield.ie</a:t>
            </a:r>
            <a:endParaRPr lang="en-US" sz="1050" b="1" dirty="0">
              <a:solidFill>
                <a:srgbClr val="696B6B"/>
              </a:solidFill>
              <a:latin typeface="Arial (body)"/>
            </a:endParaRPr>
          </a:p>
        </p:txBody>
      </p:sp>
      <p:pic>
        <p:nvPicPr>
          <p:cNvPr id="1026" name="Picture 2" descr="Home Energy Upgrade Advisory Report">
            <a:extLst>
              <a:ext uri="{FF2B5EF4-FFF2-40B4-BE49-F238E27FC236}">
                <a16:creationId xmlns:a16="http://schemas.microsoft.com/office/drawing/2014/main" id="{8EF6AECD-4D20-D27F-242A-0C8B513FEF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49" y="9530862"/>
            <a:ext cx="803718" cy="290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 empty warehouse with many windows&#10;&#10;Description automatically generated">
            <a:extLst>
              <a:ext uri="{FF2B5EF4-FFF2-40B4-BE49-F238E27FC236}">
                <a16:creationId xmlns:a16="http://schemas.microsoft.com/office/drawing/2014/main" id="{1F13606A-E969-4AA0-FF21-D4C2194835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665541"/>
            <a:ext cx="2443496" cy="1832622"/>
          </a:xfrm>
          <a:prstGeom prst="rect">
            <a:avLst/>
          </a:prstGeom>
          <a:ln w="38100">
            <a:solidFill>
              <a:schemeClr val="bg1"/>
            </a:solidFill>
          </a:ln>
        </p:spPr>
      </p:pic>
    </p:spTree>
    <p:extLst>
      <p:ext uri="{BB962C8B-B14F-4D97-AF65-F5344CB8AC3E}">
        <p14:creationId xmlns:p14="http://schemas.microsoft.com/office/powerpoint/2010/main" val="411509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FD91F-F7ED-410E-99D5-F350494A6454}"/>
              </a:ext>
            </a:extLst>
          </p:cNvPr>
          <p:cNvPicPr>
            <a:picLocks noChangeAspect="1"/>
          </p:cNvPicPr>
          <p:nvPr/>
        </p:nvPicPr>
        <p:blipFill>
          <a:blip r:embed="rId3"/>
          <a:stretch>
            <a:fillRect/>
          </a:stretch>
        </p:blipFill>
        <p:spPr>
          <a:xfrm>
            <a:off x="1" y="5598020"/>
            <a:ext cx="6858000" cy="3038120"/>
          </a:xfrm>
          <a:prstGeom prst="rect">
            <a:avLst/>
          </a:prstGeom>
        </p:spPr>
      </p:pic>
      <p:sp>
        <p:nvSpPr>
          <p:cNvPr id="22" name="Freeform 244"/>
          <p:cNvSpPr>
            <a:spLocks/>
          </p:cNvSpPr>
          <p:nvPr/>
        </p:nvSpPr>
        <p:spPr bwMode="auto">
          <a:xfrm>
            <a:off x="0" y="8668512"/>
            <a:ext cx="5181600" cy="1237488"/>
          </a:xfrm>
          <a:custGeom>
            <a:avLst/>
            <a:gdLst>
              <a:gd name="T0" fmla="*/ 2359 w 3564"/>
              <a:gd name="T1" fmla="*/ 2265 h 2265"/>
              <a:gd name="T2" fmla="*/ 3564 w 3564"/>
              <a:gd name="T3" fmla="*/ 0 h 2265"/>
              <a:gd name="T4" fmla="*/ 0 w 3564"/>
              <a:gd name="T5" fmla="*/ 0 h 2265"/>
              <a:gd name="T6" fmla="*/ 0 w 3564"/>
              <a:gd name="T7" fmla="*/ 2265 h 2265"/>
              <a:gd name="T8" fmla="*/ 2359 w 3564"/>
              <a:gd name="T9" fmla="*/ 2265 h 2265"/>
              <a:gd name="connsiteX0" fmla="*/ 8651 w 10000"/>
              <a:gd name="connsiteY0" fmla="*/ 9900 h 10000"/>
              <a:gd name="connsiteX1" fmla="*/ 10000 w 10000"/>
              <a:gd name="connsiteY1" fmla="*/ 0 h 10000"/>
              <a:gd name="connsiteX2" fmla="*/ 0 w 10000"/>
              <a:gd name="connsiteY2" fmla="*/ 0 h 10000"/>
              <a:gd name="connsiteX3" fmla="*/ 0 w 10000"/>
              <a:gd name="connsiteY3" fmla="*/ 10000 h 10000"/>
              <a:gd name="connsiteX4" fmla="*/ 8651 w 10000"/>
              <a:gd name="connsiteY4" fmla="*/ 99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651" y="9900"/>
                </a:moveTo>
                <a:lnTo>
                  <a:pt x="10000" y="0"/>
                </a:lnTo>
                <a:lnTo>
                  <a:pt x="0" y="0"/>
                </a:lnTo>
                <a:lnTo>
                  <a:pt x="0" y="10000"/>
                </a:lnTo>
                <a:lnTo>
                  <a:pt x="8651" y="990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1" name="TextBox 40"/>
          <p:cNvSpPr txBox="1"/>
          <p:nvPr/>
        </p:nvSpPr>
        <p:spPr>
          <a:xfrm>
            <a:off x="259626" y="8912305"/>
            <a:ext cx="4335706" cy="837922"/>
          </a:xfrm>
          <a:prstGeom prst="rect">
            <a:avLst/>
          </a:prstGeom>
          <a:noFill/>
          <a:ln>
            <a:noFill/>
          </a:ln>
          <a:effectLst/>
        </p:spPr>
        <p:txBody>
          <a:bodyPr vert="horz" wrap="square" lIns="0" tIns="0" rIns="0" bIns="0" rtlCol="0">
            <a:spAutoFit/>
          </a:bodyPr>
          <a:lstStyle/>
          <a:p>
            <a:pPr>
              <a:lnSpc>
                <a:spcPct val="110000"/>
              </a:lnSpc>
            </a:pPr>
            <a:r>
              <a:rPr lang="en-IE" sz="1000" dirty="0">
                <a:solidFill>
                  <a:schemeClr val="bg1"/>
                </a:solidFill>
              </a:rPr>
              <a:t>Conditions to be noted: A full copy of our general brochure conditions can be viewed on our website at </a:t>
            </a:r>
            <a:r>
              <a:rPr lang="en-IE" sz="1000" dirty="0">
                <a:solidFill>
                  <a:schemeClr val="bg1"/>
                </a:solidFill>
                <a:hlinkClick r:id="rId4"/>
              </a:rPr>
              <a:t>https://property.cushmanwakefield.ie/disclaimer</a:t>
            </a:r>
            <a:r>
              <a:rPr lang="en-IE" sz="1000" dirty="0">
                <a:solidFill>
                  <a:schemeClr val="bg1"/>
                </a:solidFill>
              </a:rPr>
              <a:t> or can be requested from your local Cushman &amp; Wakefield office. We strongly recommend that you familiarise yourself with these general conditions. PSRA Registration Number: 002222.</a:t>
            </a:r>
            <a:endParaRPr lang="en-GB" sz="1000" dirty="0">
              <a:solidFill>
                <a:schemeClr val="bg1"/>
              </a:solidFill>
            </a:endParaRPr>
          </a:p>
        </p:txBody>
      </p:sp>
      <p:sp>
        <p:nvSpPr>
          <p:cNvPr id="29" name="TextBox 28">
            <a:extLst>
              <a:ext uri="{FF2B5EF4-FFF2-40B4-BE49-F238E27FC236}">
                <a16:creationId xmlns:a16="http://schemas.microsoft.com/office/drawing/2014/main" id="{61150B15-C642-4819-A1D2-BF39042D6827}"/>
              </a:ext>
            </a:extLst>
          </p:cNvPr>
          <p:cNvSpPr txBox="1"/>
          <p:nvPr/>
        </p:nvSpPr>
        <p:spPr>
          <a:xfrm>
            <a:off x="257544" y="724177"/>
            <a:ext cx="2963482" cy="3184654"/>
          </a:xfrm>
          <a:prstGeom prst="rect">
            <a:avLst/>
          </a:prstGeom>
          <a:noFill/>
          <a:ln>
            <a:noFill/>
          </a:ln>
          <a:effectLst/>
        </p:spPr>
        <p:txBody>
          <a:bodyPr vert="horz" wrap="square" lIns="0" tIns="0" rIns="0" bIns="0" rtlCol="0">
            <a:spAutoFit/>
          </a:bodyPr>
          <a:lstStyle/>
          <a:p>
            <a:pPr algn="just"/>
            <a:r>
              <a:rPr lang="en-US" sz="1088" dirty="0">
                <a:solidFill>
                  <a:srgbClr val="696B6B"/>
                </a:solidFill>
                <a:latin typeface="Arial (body)"/>
              </a:rPr>
              <a:t>This property is located approximately 7 km southwest of Dublin city </a:t>
            </a:r>
            <a:r>
              <a:rPr lang="en-US" sz="1088" dirty="0" err="1">
                <a:solidFill>
                  <a:srgbClr val="696B6B"/>
                </a:solidFill>
                <a:latin typeface="Arial (body)"/>
              </a:rPr>
              <a:t>centre</a:t>
            </a:r>
            <a:r>
              <a:rPr lang="en-US" sz="1088" dirty="0">
                <a:solidFill>
                  <a:srgbClr val="696B6B"/>
                </a:solidFill>
                <a:latin typeface="Arial (body)"/>
              </a:rPr>
              <a:t>. The site benefits from excellent transport links, with the M50 motorway and N7 road in close proximity, providing easy access to national routes. Public transport options include nearby bus routes 27, 56A, and 77A, as well as the Kylemore Luas stop on the Red Line, enhancing connectivity. </a:t>
            </a:r>
          </a:p>
          <a:p>
            <a:pPr algn="just"/>
            <a:endParaRPr lang="en-US" sz="1088" dirty="0">
              <a:solidFill>
                <a:srgbClr val="696B6B"/>
              </a:solidFill>
              <a:latin typeface="Arial (body)"/>
            </a:endParaRPr>
          </a:p>
          <a:p>
            <a:pPr algn="just"/>
            <a:r>
              <a:rPr lang="en-US" sz="1088" dirty="0">
                <a:solidFill>
                  <a:srgbClr val="696B6B"/>
                </a:solidFill>
                <a:latin typeface="Arial (body)"/>
              </a:rPr>
              <a:t>Surrounding areas feature a mix of industrial and commercial uses, with prominent neighboring occupiers such as</a:t>
            </a:r>
            <a:r>
              <a:rPr lang="en-IE" sz="1088" dirty="0">
                <a:solidFill>
                  <a:srgbClr val="696B6B"/>
                </a:solidFill>
                <a:latin typeface="Arial (body)"/>
              </a:rPr>
              <a:t> AXA Insurance, Renault Trucks, Hyundai, DHL.</a:t>
            </a:r>
            <a:r>
              <a:rPr lang="en-US" sz="1088" dirty="0">
                <a:solidFill>
                  <a:srgbClr val="696B6B"/>
                </a:solidFill>
                <a:latin typeface="Arial (body)"/>
              </a:rPr>
              <a:t> The estate is surrounded by other industrial sites including the Western Industrial Estate and Park West Business Park. The area is well-serviced with amenities, ensuring a convenient and strategic location for businesses requiring both accessibility and robust infrastructure.</a:t>
            </a:r>
            <a:endParaRPr lang="en-IE" sz="1088" dirty="0">
              <a:solidFill>
                <a:srgbClr val="696B6B"/>
              </a:solidFill>
              <a:latin typeface="Arial (body)"/>
            </a:endParaRPr>
          </a:p>
        </p:txBody>
      </p:sp>
      <p:sp>
        <p:nvSpPr>
          <p:cNvPr id="31" name="TextBox 30">
            <a:extLst>
              <a:ext uri="{FF2B5EF4-FFF2-40B4-BE49-F238E27FC236}">
                <a16:creationId xmlns:a16="http://schemas.microsoft.com/office/drawing/2014/main" id="{CACC6FAE-8811-452F-A1F2-4FD4EFCF1B05}"/>
              </a:ext>
            </a:extLst>
          </p:cNvPr>
          <p:cNvSpPr txBox="1"/>
          <p:nvPr/>
        </p:nvSpPr>
        <p:spPr>
          <a:xfrm>
            <a:off x="254855" y="4285028"/>
            <a:ext cx="2963482" cy="1004506"/>
          </a:xfrm>
          <a:prstGeom prst="rect">
            <a:avLst/>
          </a:prstGeom>
          <a:noFill/>
          <a:ln>
            <a:noFill/>
          </a:ln>
          <a:effectLst/>
        </p:spPr>
        <p:txBody>
          <a:bodyPr vert="horz" wrap="square" lIns="0" tIns="0" rIns="0" bIns="0" rtlCol="0">
            <a:spAutoFit/>
          </a:bodyPr>
          <a:lstStyle>
            <a:defPPr>
              <a:defRPr lang="en-US"/>
            </a:defPPr>
            <a:lvl1pPr algn="just">
              <a:defRPr sz="1088">
                <a:solidFill>
                  <a:srgbClr val="696B6B"/>
                </a:solidFill>
                <a:latin typeface="Arial (body)"/>
              </a:defRPr>
            </a:lvl1pPr>
          </a:lstStyle>
          <a:p>
            <a:pPr marL="171450" indent="-171450">
              <a:buFont typeface="Arial" panose="020B0604020202020204" pitchFamily="34" charset="0"/>
              <a:buChar char="•"/>
            </a:pPr>
            <a:r>
              <a:rPr lang="en-IE" dirty="0"/>
              <a:t>The subject property consists of a warehouse unit of steel frame construction with translucent panels and LED roof lighting</a:t>
            </a:r>
          </a:p>
          <a:p>
            <a:pPr marL="171450" indent="-171450">
              <a:buFont typeface="Arial" panose="020B0604020202020204" pitchFamily="34" charset="0"/>
              <a:buChar char="•"/>
            </a:pPr>
            <a:r>
              <a:rPr lang="en-IE" dirty="0"/>
              <a:t>There is two office spaces on the northern end of the building comprising of 74.4 sqm and 57.7 sqm respectively. </a:t>
            </a:r>
          </a:p>
        </p:txBody>
      </p:sp>
      <p:sp>
        <p:nvSpPr>
          <p:cNvPr id="24" name="TextBox 23">
            <a:extLst>
              <a:ext uri="{FF2B5EF4-FFF2-40B4-BE49-F238E27FC236}">
                <a16:creationId xmlns:a16="http://schemas.microsoft.com/office/drawing/2014/main" id="{819F6DCE-4C6E-4876-B89C-1CB359D8D5A6}"/>
              </a:ext>
            </a:extLst>
          </p:cNvPr>
          <p:cNvSpPr txBox="1"/>
          <p:nvPr/>
        </p:nvSpPr>
        <p:spPr>
          <a:xfrm>
            <a:off x="259626" y="451570"/>
            <a:ext cx="2609699" cy="204287"/>
          </a:xfrm>
          <a:prstGeom prst="rect">
            <a:avLst/>
          </a:prstGeom>
          <a:noFill/>
          <a:ln>
            <a:noFill/>
          </a:ln>
          <a:effectLst/>
        </p:spPr>
        <p:txBody>
          <a:bodyPr vert="horz" wrap="square" lIns="0" tIns="0" rIns="0" bIns="0" rtlCol="0">
            <a:spAutoFit/>
          </a:bodyPr>
          <a:lstStyle/>
          <a:p>
            <a:pPr>
              <a:lnSpc>
                <a:spcPct val="110000"/>
              </a:lnSpc>
            </a:pPr>
            <a:r>
              <a:rPr lang="en-GB" sz="1200" b="1" dirty="0">
                <a:solidFill>
                  <a:srgbClr val="E4002B"/>
                </a:solidFill>
                <a:latin typeface="Arial (body)"/>
              </a:rPr>
              <a:t>Location</a:t>
            </a:r>
            <a:r>
              <a:rPr lang="en-GB" sz="1270" b="1" dirty="0">
                <a:solidFill>
                  <a:srgbClr val="E4002B"/>
                </a:solidFill>
                <a:latin typeface="Calibri" panose="020F0502020204030204" pitchFamily="34" charset="0"/>
              </a:rPr>
              <a:t> </a:t>
            </a:r>
            <a:endParaRPr lang="en-US" sz="1270" b="1" dirty="0">
              <a:solidFill>
                <a:srgbClr val="E4002B"/>
              </a:solidFill>
              <a:latin typeface="Calibri" panose="020F0502020204030204" pitchFamily="34" charset="0"/>
            </a:endParaRPr>
          </a:p>
        </p:txBody>
      </p:sp>
      <p:sp>
        <p:nvSpPr>
          <p:cNvPr id="27" name="TextBox 26">
            <a:extLst>
              <a:ext uri="{FF2B5EF4-FFF2-40B4-BE49-F238E27FC236}">
                <a16:creationId xmlns:a16="http://schemas.microsoft.com/office/drawing/2014/main" id="{CF0136F9-38EF-4C08-B4A5-0EF3E19F50BF}"/>
              </a:ext>
            </a:extLst>
          </p:cNvPr>
          <p:cNvSpPr txBox="1"/>
          <p:nvPr/>
        </p:nvSpPr>
        <p:spPr>
          <a:xfrm>
            <a:off x="257544" y="4093035"/>
            <a:ext cx="2609699" cy="204287"/>
          </a:xfrm>
          <a:prstGeom prst="rect">
            <a:avLst/>
          </a:prstGeom>
          <a:noFill/>
          <a:ln>
            <a:noFill/>
          </a:ln>
          <a:effectLst/>
        </p:spPr>
        <p:txBody>
          <a:bodyPr vert="horz" wrap="square" lIns="0" tIns="0" rIns="0" bIns="0" rtlCol="0">
            <a:spAutoFit/>
          </a:bodyPr>
          <a:lstStyle>
            <a:defPPr>
              <a:defRPr lang="en-US"/>
            </a:defPPr>
            <a:lvl1pPr>
              <a:lnSpc>
                <a:spcPct val="110000"/>
              </a:lnSpc>
              <a:defRPr sz="1200" b="1">
                <a:solidFill>
                  <a:srgbClr val="E4002B"/>
                </a:solidFill>
                <a:latin typeface="Arial (body)"/>
              </a:defRPr>
            </a:lvl1pPr>
          </a:lstStyle>
          <a:p>
            <a:r>
              <a:rPr lang="en-GB" dirty="0"/>
              <a:t>Description </a:t>
            </a:r>
            <a:endParaRPr lang="en-US" dirty="0"/>
          </a:p>
        </p:txBody>
      </p:sp>
      <p:sp>
        <p:nvSpPr>
          <p:cNvPr id="36" name="TextBox 35">
            <a:extLst>
              <a:ext uri="{FF2B5EF4-FFF2-40B4-BE49-F238E27FC236}">
                <a16:creationId xmlns:a16="http://schemas.microsoft.com/office/drawing/2014/main" id="{4A69F537-A6CC-4F06-B321-49C76C7EC759}"/>
              </a:ext>
            </a:extLst>
          </p:cNvPr>
          <p:cNvSpPr txBox="1"/>
          <p:nvPr/>
        </p:nvSpPr>
        <p:spPr>
          <a:xfrm>
            <a:off x="3649168" y="5141879"/>
            <a:ext cx="3106057" cy="335476"/>
          </a:xfrm>
          <a:prstGeom prst="rect">
            <a:avLst/>
          </a:prstGeom>
          <a:noFill/>
          <a:ln>
            <a:noFill/>
          </a:ln>
          <a:effectLst/>
        </p:spPr>
        <p:txBody>
          <a:bodyPr vert="horz" wrap="square" lIns="0" tIns="0" rIns="0" bIns="0" rtlCol="0">
            <a:spAutoFit/>
          </a:bodyPr>
          <a:lstStyle/>
          <a:p>
            <a:r>
              <a:rPr lang="en-IE" sz="1090" dirty="0">
                <a:solidFill>
                  <a:srgbClr val="696B6B"/>
                </a:solidFill>
                <a:latin typeface="Arial (body)"/>
              </a:rPr>
              <a:t>BER</a:t>
            </a:r>
            <a:r>
              <a:rPr lang="en-IE" sz="1090" dirty="0"/>
              <a:t> </a:t>
            </a:r>
            <a:r>
              <a:rPr lang="en-IE" sz="1090" dirty="0">
                <a:solidFill>
                  <a:srgbClr val="696B6B"/>
                </a:solidFill>
                <a:latin typeface="Arial (body)"/>
              </a:rPr>
              <a:t>No. </a:t>
            </a:r>
            <a:r>
              <a:rPr lang="en-US" sz="1090" dirty="0">
                <a:solidFill>
                  <a:srgbClr val="696B6B"/>
                </a:solidFill>
                <a:latin typeface="Arial (body)"/>
              </a:rPr>
              <a:t>800986960</a:t>
            </a:r>
            <a:endParaRPr lang="en-IE" sz="1090" dirty="0">
              <a:solidFill>
                <a:srgbClr val="696B6B"/>
              </a:solidFill>
              <a:latin typeface="Arial (body)"/>
            </a:endParaRPr>
          </a:p>
          <a:p>
            <a:r>
              <a:rPr lang="en-IE" sz="1090" dirty="0">
                <a:solidFill>
                  <a:srgbClr val="696B6B"/>
                </a:solidFill>
                <a:latin typeface="Arial (body)"/>
              </a:rPr>
              <a:t>BER Indicator. </a:t>
            </a:r>
            <a:r>
              <a:rPr lang="en-US" sz="1090" dirty="0">
                <a:solidFill>
                  <a:srgbClr val="696B6B"/>
                </a:solidFill>
                <a:latin typeface="Arial (body)"/>
              </a:rPr>
              <a:t>481.05 kWh/m2/</a:t>
            </a:r>
            <a:r>
              <a:rPr lang="en-US" sz="1090" dirty="0" err="1">
                <a:solidFill>
                  <a:srgbClr val="696B6B"/>
                </a:solidFill>
                <a:latin typeface="Arial (body)"/>
              </a:rPr>
              <a:t>yr</a:t>
            </a:r>
            <a:endParaRPr lang="en-US" sz="1090" dirty="0">
              <a:solidFill>
                <a:srgbClr val="696B6B"/>
              </a:solidFill>
              <a:latin typeface="Arial (body)"/>
            </a:endParaRPr>
          </a:p>
        </p:txBody>
      </p:sp>
      <p:sp>
        <p:nvSpPr>
          <p:cNvPr id="37" name="TextBox 36">
            <a:extLst>
              <a:ext uri="{FF2B5EF4-FFF2-40B4-BE49-F238E27FC236}">
                <a16:creationId xmlns:a16="http://schemas.microsoft.com/office/drawing/2014/main" id="{59F5B714-7946-4F47-95DD-E5D0BC701759}"/>
              </a:ext>
            </a:extLst>
          </p:cNvPr>
          <p:cNvSpPr txBox="1"/>
          <p:nvPr/>
        </p:nvSpPr>
        <p:spPr>
          <a:xfrm>
            <a:off x="3673552" y="4911174"/>
            <a:ext cx="2609699" cy="204287"/>
          </a:xfrm>
          <a:prstGeom prst="rect">
            <a:avLst/>
          </a:prstGeom>
          <a:noFill/>
          <a:ln>
            <a:noFill/>
          </a:ln>
          <a:effectLst/>
        </p:spPr>
        <p:txBody>
          <a:bodyPr vert="horz" wrap="square" lIns="0" tIns="0" rIns="0" bIns="0" rtlCol="0">
            <a:spAutoFit/>
          </a:bodyPr>
          <a:lstStyle/>
          <a:p>
            <a:pPr>
              <a:lnSpc>
                <a:spcPct val="110000"/>
              </a:lnSpc>
            </a:pPr>
            <a:r>
              <a:rPr lang="en-GB" sz="1200" b="1" dirty="0">
                <a:solidFill>
                  <a:srgbClr val="E4002B"/>
                </a:solidFill>
                <a:latin typeface="Arial (body)"/>
              </a:rPr>
              <a:t>BER</a:t>
            </a:r>
            <a:r>
              <a:rPr lang="en-GB" sz="1270" b="1" dirty="0">
                <a:solidFill>
                  <a:schemeClr val="tx2"/>
                </a:solidFill>
              </a:rPr>
              <a:t> </a:t>
            </a:r>
            <a:r>
              <a:rPr lang="en-GB" sz="1200" b="1" dirty="0">
                <a:solidFill>
                  <a:srgbClr val="E4002B"/>
                </a:solidFill>
                <a:latin typeface="Arial (body)"/>
              </a:rPr>
              <a:t>Details</a:t>
            </a:r>
            <a:r>
              <a:rPr lang="en-GB" sz="1270" b="1" dirty="0">
                <a:solidFill>
                  <a:schemeClr val="tx2"/>
                </a:solidFill>
              </a:rPr>
              <a:t> </a:t>
            </a:r>
            <a:endParaRPr lang="en-US" sz="1270" b="1" dirty="0">
              <a:solidFill>
                <a:schemeClr val="tx2"/>
              </a:solidFill>
            </a:endParaRPr>
          </a:p>
        </p:txBody>
      </p:sp>
      <p:sp>
        <p:nvSpPr>
          <p:cNvPr id="38" name="TextBox 37">
            <a:extLst>
              <a:ext uri="{FF2B5EF4-FFF2-40B4-BE49-F238E27FC236}">
                <a16:creationId xmlns:a16="http://schemas.microsoft.com/office/drawing/2014/main" id="{6DCA0B55-CAC1-4D22-BD35-64D832EC9161}"/>
              </a:ext>
            </a:extLst>
          </p:cNvPr>
          <p:cNvSpPr txBox="1"/>
          <p:nvPr/>
        </p:nvSpPr>
        <p:spPr>
          <a:xfrm>
            <a:off x="3649168" y="4209854"/>
            <a:ext cx="2609699" cy="204287"/>
          </a:xfrm>
          <a:prstGeom prst="rect">
            <a:avLst/>
          </a:prstGeom>
          <a:noFill/>
          <a:ln>
            <a:noFill/>
          </a:ln>
          <a:effectLst/>
        </p:spPr>
        <p:txBody>
          <a:bodyPr vert="horz" wrap="square" lIns="0" tIns="0" rIns="0" bIns="0" rtlCol="0">
            <a:spAutoFit/>
          </a:bodyPr>
          <a:lstStyle>
            <a:defPPr>
              <a:defRPr lang="en-US"/>
            </a:defPPr>
            <a:lvl1pPr>
              <a:lnSpc>
                <a:spcPct val="110000"/>
              </a:lnSpc>
              <a:defRPr sz="1200" b="1">
                <a:solidFill>
                  <a:srgbClr val="E4002B"/>
                </a:solidFill>
                <a:latin typeface="Arial (body)"/>
              </a:defRPr>
            </a:lvl1pPr>
          </a:lstStyle>
          <a:p>
            <a:r>
              <a:rPr lang="en-GB" dirty="0"/>
              <a:t>Viewings</a:t>
            </a:r>
            <a:endParaRPr lang="en-US" dirty="0"/>
          </a:p>
        </p:txBody>
      </p:sp>
      <p:sp>
        <p:nvSpPr>
          <p:cNvPr id="39" name="TextBox 38">
            <a:extLst>
              <a:ext uri="{FF2B5EF4-FFF2-40B4-BE49-F238E27FC236}">
                <a16:creationId xmlns:a16="http://schemas.microsoft.com/office/drawing/2014/main" id="{05434D2F-3241-4721-95B2-767889C43025}"/>
              </a:ext>
            </a:extLst>
          </p:cNvPr>
          <p:cNvSpPr txBox="1"/>
          <p:nvPr/>
        </p:nvSpPr>
        <p:spPr>
          <a:xfrm>
            <a:off x="3661360" y="4372999"/>
            <a:ext cx="2544527" cy="386516"/>
          </a:xfrm>
          <a:prstGeom prst="rect">
            <a:avLst/>
          </a:prstGeom>
          <a:noFill/>
          <a:ln>
            <a:noFill/>
          </a:ln>
          <a:effectLst/>
        </p:spPr>
        <p:txBody>
          <a:bodyPr vert="horz" wrap="square" lIns="0" tIns="0" rIns="0" bIns="0" rtlCol="0">
            <a:spAutoFit/>
          </a:bodyPr>
          <a:lstStyle>
            <a:defPPr>
              <a:defRPr lang="en-US"/>
            </a:defPPr>
            <a:lvl1pPr>
              <a:defRPr sz="1090">
                <a:solidFill>
                  <a:srgbClr val="696B6B"/>
                </a:solidFill>
                <a:latin typeface="Arial (body)"/>
              </a:defRPr>
            </a:lvl1pPr>
          </a:lstStyle>
          <a:p>
            <a:r>
              <a:rPr lang="en-US" dirty="0"/>
              <a:t>View by appointment with sole agents Cushman &amp; Wakefield </a:t>
            </a:r>
          </a:p>
        </p:txBody>
      </p:sp>
      <p:sp>
        <p:nvSpPr>
          <p:cNvPr id="35" name="TextBox 34">
            <a:extLst>
              <a:ext uri="{FF2B5EF4-FFF2-40B4-BE49-F238E27FC236}">
                <a16:creationId xmlns:a16="http://schemas.microsoft.com/office/drawing/2014/main" id="{96B91619-BBE4-4141-8F7B-5A41F7C6B6E0}"/>
              </a:ext>
            </a:extLst>
          </p:cNvPr>
          <p:cNvSpPr txBox="1"/>
          <p:nvPr/>
        </p:nvSpPr>
        <p:spPr>
          <a:xfrm>
            <a:off x="3636976" y="2748645"/>
            <a:ext cx="2609699" cy="187424"/>
          </a:xfrm>
          <a:prstGeom prst="rect">
            <a:avLst/>
          </a:prstGeom>
          <a:noFill/>
          <a:ln>
            <a:noFill/>
          </a:ln>
          <a:effectLst/>
        </p:spPr>
        <p:txBody>
          <a:bodyPr vert="horz" wrap="square" lIns="0" tIns="0" rIns="0" bIns="0" rtlCol="0">
            <a:spAutoFit/>
          </a:bodyPr>
          <a:lstStyle/>
          <a:p>
            <a:pPr>
              <a:lnSpc>
                <a:spcPct val="110000"/>
              </a:lnSpc>
            </a:pPr>
            <a:r>
              <a:rPr lang="en-GB" sz="1200" b="1" dirty="0">
                <a:solidFill>
                  <a:srgbClr val="E4002B"/>
                </a:solidFill>
                <a:latin typeface="Arial (body)"/>
              </a:rPr>
              <a:t>Rent</a:t>
            </a:r>
            <a:endParaRPr lang="en-US" sz="1200" b="1" dirty="0">
              <a:solidFill>
                <a:srgbClr val="E4002B"/>
              </a:solidFill>
              <a:latin typeface="Arial (body)"/>
            </a:endParaRPr>
          </a:p>
        </p:txBody>
      </p:sp>
      <p:sp>
        <p:nvSpPr>
          <p:cNvPr id="42" name="TextBox 41">
            <a:extLst>
              <a:ext uri="{FF2B5EF4-FFF2-40B4-BE49-F238E27FC236}">
                <a16:creationId xmlns:a16="http://schemas.microsoft.com/office/drawing/2014/main" id="{1B8618A6-FD71-4F12-A47F-59D0785C30E9}"/>
              </a:ext>
            </a:extLst>
          </p:cNvPr>
          <p:cNvSpPr txBox="1"/>
          <p:nvPr/>
        </p:nvSpPr>
        <p:spPr>
          <a:xfrm>
            <a:off x="3636976" y="2938183"/>
            <a:ext cx="2544527" cy="184666"/>
          </a:xfrm>
          <a:prstGeom prst="rect">
            <a:avLst/>
          </a:prstGeom>
          <a:noFill/>
          <a:ln>
            <a:noFill/>
          </a:ln>
          <a:effectLst/>
        </p:spPr>
        <p:txBody>
          <a:bodyPr vert="horz" wrap="square" lIns="0" tIns="0" rIns="0" bIns="0" rtlCol="0">
            <a:spAutoFit/>
          </a:bodyPr>
          <a:lstStyle/>
          <a:p>
            <a:pPr marR="0" lvl="0">
              <a:spcBef>
                <a:spcPts val="0"/>
              </a:spcBef>
              <a:spcAft>
                <a:spcPts val="0"/>
              </a:spcAft>
            </a:pPr>
            <a:r>
              <a:rPr lang="en-US" sz="1090" dirty="0">
                <a:solidFill>
                  <a:srgbClr val="696B6B"/>
                </a:solidFill>
                <a:latin typeface="Arial (body)"/>
              </a:rPr>
              <a:t>€130,000 </a:t>
            </a:r>
            <a:r>
              <a:rPr lang="en-US" sz="1200" dirty="0">
                <a:solidFill>
                  <a:srgbClr val="696B6B"/>
                </a:solidFill>
                <a:effectLst/>
                <a:latin typeface="Arial (body)"/>
                <a:ea typeface="Times New Roman" panose="02020603050405020304" pitchFamily="18" charset="0"/>
              </a:rPr>
              <a:t>(</a:t>
            </a:r>
            <a:r>
              <a:rPr lang="en-US" sz="1090" dirty="0">
                <a:solidFill>
                  <a:srgbClr val="696B6B"/>
                </a:solidFill>
                <a:latin typeface="Arial (body)"/>
              </a:rPr>
              <a:t>exclusive</a:t>
            </a:r>
            <a:r>
              <a:rPr lang="en-US" sz="1200" dirty="0">
                <a:solidFill>
                  <a:srgbClr val="696B6B"/>
                </a:solidFill>
                <a:effectLst/>
                <a:latin typeface="Arial (body)"/>
                <a:ea typeface="Times New Roman" panose="02020603050405020304" pitchFamily="18" charset="0"/>
              </a:rPr>
              <a:t> </a:t>
            </a:r>
            <a:r>
              <a:rPr lang="en-US" sz="1090" dirty="0">
                <a:solidFill>
                  <a:srgbClr val="696B6B"/>
                </a:solidFill>
                <a:latin typeface="Arial (body)"/>
              </a:rPr>
              <a:t>of</a:t>
            </a:r>
            <a:r>
              <a:rPr lang="en-US" sz="1200" dirty="0">
                <a:solidFill>
                  <a:srgbClr val="696B6B"/>
                </a:solidFill>
                <a:effectLst/>
                <a:latin typeface="Arial (body)"/>
                <a:ea typeface="Times New Roman" panose="02020603050405020304" pitchFamily="18" charset="0"/>
              </a:rPr>
              <a:t> </a:t>
            </a:r>
            <a:r>
              <a:rPr lang="en-US" sz="1090" dirty="0">
                <a:solidFill>
                  <a:srgbClr val="696B6B"/>
                </a:solidFill>
                <a:latin typeface="Arial (body)"/>
              </a:rPr>
              <a:t>VAT</a:t>
            </a:r>
            <a:r>
              <a:rPr lang="en-US" sz="1200" dirty="0">
                <a:solidFill>
                  <a:srgbClr val="696B6B"/>
                </a:solidFill>
                <a:effectLst/>
                <a:latin typeface="Arial (body)"/>
                <a:ea typeface="Times New Roman" panose="02020603050405020304" pitchFamily="18" charset="0"/>
              </a:rPr>
              <a:t>)</a:t>
            </a:r>
            <a:endParaRPr lang="en-US" sz="1200" dirty="0">
              <a:solidFill>
                <a:srgbClr val="696B6B"/>
              </a:solidFill>
              <a:effectLst/>
              <a:latin typeface="Arial (body)"/>
              <a:ea typeface="Calibri" panose="020F0502020204030204" pitchFamily="34" charset="0"/>
            </a:endParaRPr>
          </a:p>
        </p:txBody>
      </p:sp>
      <p:sp>
        <p:nvSpPr>
          <p:cNvPr id="43" name="TextBox 42">
            <a:extLst>
              <a:ext uri="{FF2B5EF4-FFF2-40B4-BE49-F238E27FC236}">
                <a16:creationId xmlns:a16="http://schemas.microsoft.com/office/drawing/2014/main" id="{10C85AF7-EB0F-4935-A12C-D566A97A2E5F}"/>
              </a:ext>
            </a:extLst>
          </p:cNvPr>
          <p:cNvSpPr txBox="1"/>
          <p:nvPr/>
        </p:nvSpPr>
        <p:spPr>
          <a:xfrm>
            <a:off x="3635294" y="3194241"/>
            <a:ext cx="3109421" cy="204287"/>
          </a:xfrm>
          <a:prstGeom prst="rect">
            <a:avLst/>
          </a:prstGeom>
          <a:noFill/>
          <a:ln>
            <a:noFill/>
          </a:ln>
          <a:effectLst/>
        </p:spPr>
        <p:txBody>
          <a:bodyPr vert="horz" wrap="square" lIns="0" tIns="0" rIns="0" bIns="0" rtlCol="0">
            <a:spAutoFit/>
          </a:bodyPr>
          <a:lstStyle/>
          <a:p>
            <a:pPr>
              <a:lnSpc>
                <a:spcPct val="110000"/>
              </a:lnSpc>
            </a:pPr>
            <a:r>
              <a:rPr lang="en-GB" sz="1200" b="1" dirty="0">
                <a:solidFill>
                  <a:srgbClr val="E4002B"/>
                </a:solidFill>
                <a:latin typeface="Arial (body)"/>
              </a:rPr>
              <a:t>Commercial</a:t>
            </a:r>
            <a:r>
              <a:rPr lang="en-GB" sz="1270" b="1" dirty="0">
                <a:solidFill>
                  <a:schemeClr val="tx2"/>
                </a:solidFill>
              </a:rPr>
              <a:t> </a:t>
            </a:r>
            <a:r>
              <a:rPr lang="en-GB" sz="1200" b="1" dirty="0">
                <a:solidFill>
                  <a:srgbClr val="E4002B"/>
                </a:solidFill>
                <a:latin typeface="Arial (body)"/>
              </a:rPr>
              <a:t>Rates</a:t>
            </a:r>
            <a:endParaRPr lang="en-US" sz="1200" b="1" dirty="0">
              <a:solidFill>
                <a:srgbClr val="E4002B"/>
              </a:solidFill>
              <a:latin typeface="Arial (body)"/>
            </a:endParaRPr>
          </a:p>
        </p:txBody>
      </p:sp>
      <p:sp>
        <p:nvSpPr>
          <p:cNvPr id="44" name="TextBox 43">
            <a:extLst>
              <a:ext uri="{FF2B5EF4-FFF2-40B4-BE49-F238E27FC236}">
                <a16:creationId xmlns:a16="http://schemas.microsoft.com/office/drawing/2014/main" id="{17937B53-9FB8-4977-B16D-7AE514BEE95C}"/>
              </a:ext>
            </a:extLst>
          </p:cNvPr>
          <p:cNvSpPr txBox="1"/>
          <p:nvPr/>
        </p:nvSpPr>
        <p:spPr>
          <a:xfrm>
            <a:off x="3663872" y="3397277"/>
            <a:ext cx="2963482" cy="167738"/>
          </a:xfrm>
          <a:prstGeom prst="rect">
            <a:avLst/>
          </a:prstGeom>
          <a:noFill/>
          <a:ln>
            <a:noFill/>
          </a:ln>
          <a:effectLst/>
        </p:spPr>
        <p:txBody>
          <a:bodyPr vert="horz" wrap="square" lIns="0" tIns="0" rIns="0" bIns="0" rtlCol="0">
            <a:spAutoFit/>
          </a:bodyPr>
          <a:lstStyle>
            <a:defPPr>
              <a:defRPr lang="en-US"/>
            </a:defPPr>
            <a:lvl1pPr marR="0" lvl="0">
              <a:spcBef>
                <a:spcPts val="0"/>
              </a:spcBef>
              <a:spcAft>
                <a:spcPts val="0"/>
              </a:spcAft>
              <a:defRPr sz="1200">
                <a:solidFill>
                  <a:srgbClr val="696B6B"/>
                </a:solidFill>
                <a:effectLst/>
                <a:latin typeface="Arial (body)"/>
                <a:ea typeface="Times New Roman" panose="02020603050405020304" pitchFamily="18" charset="0"/>
              </a:defRPr>
            </a:lvl1pPr>
          </a:lstStyle>
          <a:p>
            <a:r>
              <a:rPr lang="en-US" sz="1090" dirty="0">
                <a:solidFill>
                  <a:srgbClr val="696B6B"/>
                </a:solidFill>
                <a:latin typeface="Arial (body)"/>
              </a:rPr>
              <a:t>€</a:t>
            </a:r>
            <a:r>
              <a:rPr lang="en-US" sz="1090" dirty="0">
                <a:ea typeface="+mn-ea"/>
              </a:rPr>
              <a:t>15,456 </a:t>
            </a:r>
          </a:p>
        </p:txBody>
      </p:sp>
      <p:sp>
        <p:nvSpPr>
          <p:cNvPr id="46" name="TextBox 45">
            <a:extLst>
              <a:ext uri="{FF2B5EF4-FFF2-40B4-BE49-F238E27FC236}">
                <a16:creationId xmlns:a16="http://schemas.microsoft.com/office/drawing/2014/main" id="{FB607C14-8F99-43C4-BBE7-F480AB0AD26A}"/>
              </a:ext>
            </a:extLst>
          </p:cNvPr>
          <p:cNvSpPr txBox="1"/>
          <p:nvPr/>
        </p:nvSpPr>
        <p:spPr>
          <a:xfrm>
            <a:off x="3636976" y="3723975"/>
            <a:ext cx="3109421" cy="204287"/>
          </a:xfrm>
          <a:prstGeom prst="rect">
            <a:avLst/>
          </a:prstGeom>
          <a:noFill/>
          <a:ln>
            <a:noFill/>
          </a:ln>
          <a:effectLst/>
        </p:spPr>
        <p:txBody>
          <a:bodyPr vert="horz" wrap="square" lIns="0" tIns="0" rIns="0" bIns="0" rtlCol="0">
            <a:spAutoFit/>
          </a:bodyPr>
          <a:lstStyle/>
          <a:p>
            <a:pPr>
              <a:lnSpc>
                <a:spcPct val="110000"/>
              </a:lnSpc>
            </a:pPr>
            <a:r>
              <a:rPr lang="en-GB" sz="1200" b="1" dirty="0">
                <a:solidFill>
                  <a:srgbClr val="E4002B"/>
                </a:solidFill>
                <a:latin typeface="Arial (body)"/>
              </a:rPr>
              <a:t>Service</a:t>
            </a:r>
            <a:r>
              <a:rPr lang="en-GB" sz="1270" b="1" dirty="0">
                <a:solidFill>
                  <a:schemeClr val="tx2"/>
                </a:solidFill>
              </a:rPr>
              <a:t> </a:t>
            </a:r>
            <a:r>
              <a:rPr lang="en-GB" sz="1200" b="1" dirty="0">
                <a:solidFill>
                  <a:srgbClr val="E4002B"/>
                </a:solidFill>
                <a:latin typeface="Arial (body)"/>
              </a:rPr>
              <a:t>Charge / Insurance </a:t>
            </a:r>
            <a:endParaRPr lang="en-US" sz="1200" b="1" dirty="0">
              <a:solidFill>
                <a:srgbClr val="E4002B"/>
              </a:solidFill>
              <a:latin typeface="Arial (body)"/>
            </a:endParaRPr>
          </a:p>
        </p:txBody>
      </p:sp>
      <p:sp>
        <p:nvSpPr>
          <p:cNvPr id="47" name="TextBox 46">
            <a:extLst>
              <a:ext uri="{FF2B5EF4-FFF2-40B4-BE49-F238E27FC236}">
                <a16:creationId xmlns:a16="http://schemas.microsoft.com/office/drawing/2014/main" id="{AB43E6E3-E626-477E-AD82-DE84747867EF}"/>
              </a:ext>
            </a:extLst>
          </p:cNvPr>
          <p:cNvSpPr txBox="1"/>
          <p:nvPr/>
        </p:nvSpPr>
        <p:spPr>
          <a:xfrm>
            <a:off x="3673552" y="3929805"/>
            <a:ext cx="2963482" cy="166456"/>
          </a:xfrm>
          <a:prstGeom prst="rect">
            <a:avLst/>
          </a:prstGeom>
          <a:noFill/>
          <a:ln>
            <a:noFill/>
          </a:ln>
          <a:effectLst/>
        </p:spPr>
        <p:txBody>
          <a:bodyPr vert="horz" wrap="square" lIns="0" tIns="0" rIns="0" bIns="0" rtlCol="0">
            <a:spAutoFit/>
          </a:bodyPr>
          <a:lstStyle/>
          <a:p>
            <a:pPr algn="just">
              <a:lnSpc>
                <a:spcPct val="107000"/>
              </a:lnSpc>
            </a:pPr>
            <a:r>
              <a:rPr lang="en-US" sz="1090" dirty="0">
                <a:solidFill>
                  <a:srgbClr val="696B6B"/>
                </a:solidFill>
                <a:latin typeface="Arial (body)"/>
              </a:rPr>
              <a:t>TBC</a:t>
            </a:r>
          </a:p>
        </p:txBody>
      </p:sp>
      <p:sp>
        <p:nvSpPr>
          <p:cNvPr id="48" name="TextBox 47">
            <a:extLst>
              <a:ext uri="{FF2B5EF4-FFF2-40B4-BE49-F238E27FC236}">
                <a16:creationId xmlns:a16="http://schemas.microsoft.com/office/drawing/2014/main" id="{F177F343-D296-4832-AE3D-0D00FC02A6F5}"/>
              </a:ext>
            </a:extLst>
          </p:cNvPr>
          <p:cNvSpPr txBox="1"/>
          <p:nvPr/>
        </p:nvSpPr>
        <p:spPr>
          <a:xfrm>
            <a:off x="3636976" y="1059523"/>
            <a:ext cx="3109421" cy="204287"/>
          </a:xfrm>
          <a:prstGeom prst="rect">
            <a:avLst/>
          </a:prstGeom>
          <a:noFill/>
          <a:ln>
            <a:noFill/>
          </a:ln>
          <a:effectLst/>
        </p:spPr>
        <p:txBody>
          <a:bodyPr vert="horz" wrap="square" lIns="0" tIns="0" rIns="0" bIns="0" rtlCol="0">
            <a:spAutoFit/>
          </a:bodyPr>
          <a:lstStyle>
            <a:defPPr>
              <a:defRPr lang="en-US"/>
            </a:defPPr>
            <a:lvl1pPr>
              <a:lnSpc>
                <a:spcPct val="110000"/>
              </a:lnSpc>
              <a:defRPr sz="1200" b="1">
                <a:solidFill>
                  <a:srgbClr val="E4002B"/>
                </a:solidFill>
                <a:latin typeface="Arial (body)"/>
              </a:defRPr>
            </a:lvl1pPr>
          </a:lstStyle>
          <a:p>
            <a:r>
              <a:rPr lang="en-GB" dirty="0"/>
              <a:t>Accommodation Schedule </a:t>
            </a:r>
            <a:endParaRPr lang="en-US" dirty="0"/>
          </a:p>
        </p:txBody>
      </p:sp>
      <p:graphicFrame>
        <p:nvGraphicFramePr>
          <p:cNvPr id="3" name="Table 2">
            <a:extLst>
              <a:ext uri="{FF2B5EF4-FFF2-40B4-BE49-F238E27FC236}">
                <a16:creationId xmlns:a16="http://schemas.microsoft.com/office/drawing/2014/main" id="{48B244FF-7B17-4F55-8ED2-B5382BA9F345}"/>
              </a:ext>
            </a:extLst>
          </p:cNvPr>
          <p:cNvGraphicFramePr>
            <a:graphicFrameLocks noGrp="1"/>
          </p:cNvGraphicFramePr>
          <p:nvPr>
            <p:extLst>
              <p:ext uri="{D42A27DB-BD31-4B8C-83A1-F6EECF244321}">
                <p14:modId xmlns:p14="http://schemas.microsoft.com/office/powerpoint/2010/main" val="3267177014"/>
              </p:ext>
            </p:extLst>
          </p:nvPr>
        </p:nvGraphicFramePr>
        <p:xfrm>
          <a:off x="3636976" y="1333782"/>
          <a:ext cx="3156462" cy="1284392"/>
        </p:xfrm>
        <a:graphic>
          <a:graphicData uri="http://schemas.openxmlformats.org/drawingml/2006/table">
            <a:tbl>
              <a:tblPr firstRow="1" bandRow="1">
                <a:tableStyleId>{5940675A-B579-460E-94D1-54222C63F5DA}</a:tableStyleId>
              </a:tblPr>
              <a:tblGrid>
                <a:gridCol w="1052154">
                  <a:extLst>
                    <a:ext uri="{9D8B030D-6E8A-4147-A177-3AD203B41FA5}">
                      <a16:colId xmlns:a16="http://schemas.microsoft.com/office/drawing/2014/main" val="4223135995"/>
                    </a:ext>
                  </a:extLst>
                </a:gridCol>
                <a:gridCol w="1052154">
                  <a:extLst>
                    <a:ext uri="{9D8B030D-6E8A-4147-A177-3AD203B41FA5}">
                      <a16:colId xmlns:a16="http://schemas.microsoft.com/office/drawing/2014/main" val="4293209121"/>
                    </a:ext>
                  </a:extLst>
                </a:gridCol>
                <a:gridCol w="1052154">
                  <a:extLst>
                    <a:ext uri="{9D8B030D-6E8A-4147-A177-3AD203B41FA5}">
                      <a16:colId xmlns:a16="http://schemas.microsoft.com/office/drawing/2014/main" val="2357239342"/>
                    </a:ext>
                  </a:extLst>
                </a:gridCol>
              </a:tblGrid>
              <a:tr h="321098">
                <a:tc>
                  <a:txBody>
                    <a:bodyPr/>
                    <a:lstStyle/>
                    <a:p>
                      <a:r>
                        <a:rPr lang="en-IE" sz="1100" b="1" dirty="0">
                          <a:solidFill>
                            <a:srgbClr val="696B6B"/>
                          </a:solidFill>
                          <a:latin typeface="Arial (body)"/>
                        </a:rPr>
                        <a:t>Description </a:t>
                      </a:r>
                    </a:p>
                  </a:txBody>
                  <a:tcPr marL="82935" marR="82935" marT="41468" marB="41468" anchor="ctr"/>
                </a:tc>
                <a:tc>
                  <a:txBody>
                    <a:bodyPr/>
                    <a:lstStyle/>
                    <a:p>
                      <a:r>
                        <a:rPr lang="en-IE" sz="1100" b="1" dirty="0">
                          <a:solidFill>
                            <a:srgbClr val="696B6B"/>
                          </a:solidFill>
                          <a:latin typeface="Arial (body)"/>
                        </a:rPr>
                        <a:t>Size (</a:t>
                      </a:r>
                      <a:r>
                        <a:rPr lang="en-IE" sz="1100" b="1" dirty="0" err="1">
                          <a:solidFill>
                            <a:srgbClr val="696B6B"/>
                          </a:solidFill>
                          <a:latin typeface="Arial (body)"/>
                        </a:rPr>
                        <a:t>Sq</a:t>
                      </a:r>
                      <a:r>
                        <a:rPr lang="en-IE" sz="1100" b="1" dirty="0">
                          <a:solidFill>
                            <a:srgbClr val="696B6B"/>
                          </a:solidFill>
                          <a:latin typeface="Arial (body)"/>
                        </a:rPr>
                        <a:t> m)</a:t>
                      </a:r>
                    </a:p>
                  </a:txBody>
                  <a:tcPr marL="82935" marR="82935" marT="41468" marB="41468" anchor="ctr"/>
                </a:tc>
                <a:tc>
                  <a:txBody>
                    <a:bodyPr/>
                    <a:lstStyle/>
                    <a:p>
                      <a:r>
                        <a:rPr lang="en-IE" sz="1100" b="1" dirty="0">
                          <a:solidFill>
                            <a:srgbClr val="696B6B"/>
                          </a:solidFill>
                          <a:latin typeface="Arial (body)"/>
                        </a:rPr>
                        <a:t>Size (</a:t>
                      </a:r>
                      <a:r>
                        <a:rPr lang="en-IE" sz="1100" b="1" dirty="0" err="1">
                          <a:solidFill>
                            <a:srgbClr val="696B6B"/>
                          </a:solidFill>
                          <a:latin typeface="Arial (body)"/>
                        </a:rPr>
                        <a:t>Sq</a:t>
                      </a:r>
                      <a:r>
                        <a:rPr lang="en-IE" sz="1100" b="1" dirty="0">
                          <a:solidFill>
                            <a:srgbClr val="696B6B"/>
                          </a:solidFill>
                          <a:latin typeface="Arial (body)"/>
                        </a:rPr>
                        <a:t> </a:t>
                      </a:r>
                      <a:r>
                        <a:rPr lang="en-IE" sz="1100" b="1" dirty="0" err="1">
                          <a:solidFill>
                            <a:srgbClr val="696B6B"/>
                          </a:solidFill>
                          <a:latin typeface="Arial (body)"/>
                        </a:rPr>
                        <a:t>ft</a:t>
                      </a:r>
                      <a:r>
                        <a:rPr lang="en-IE" sz="1100" b="1" dirty="0">
                          <a:solidFill>
                            <a:srgbClr val="696B6B"/>
                          </a:solidFill>
                          <a:latin typeface="Arial (body)"/>
                        </a:rPr>
                        <a:t>)</a:t>
                      </a:r>
                    </a:p>
                  </a:txBody>
                  <a:tcPr marL="82935" marR="82935" marT="41468" marB="41468" anchor="ctr"/>
                </a:tc>
                <a:extLst>
                  <a:ext uri="{0D108BD9-81ED-4DB2-BD59-A6C34878D82A}">
                    <a16:rowId xmlns:a16="http://schemas.microsoft.com/office/drawing/2014/main" val="1377558804"/>
                  </a:ext>
                </a:extLst>
              </a:tr>
              <a:tr h="321098">
                <a:tc>
                  <a:txBody>
                    <a:bodyPr/>
                    <a:lstStyle/>
                    <a:p>
                      <a:r>
                        <a:rPr lang="en-IE" sz="1100" dirty="0">
                          <a:solidFill>
                            <a:srgbClr val="696B6B"/>
                          </a:solidFill>
                          <a:latin typeface="Arial (body)"/>
                        </a:rPr>
                        <a:t>Warehouse </a:t>
                      </a:r>
                    </a:p>
                  </a:txBody>
                  <a:tcPr marL="82935" marR="82935" marT="41468" marB="41468" anchor="ctr"/>
                </a:tc>
                <a:tc>
                  <a:txBody>
                    <a:bodyPr/>
                    <a:lstStyle/>
                    <a:p>
                      <a:r>
                        <a:rPr lang="en-IE" sz="1100" dirty="0">
                          <a:solidFill>
                            <a:srgbClr val="696B6B"/>
                          </a:solidFill>
                          <a:latin typeface="Arial (body)"/>
                        </a:rPr>
                        <a:t>811</a:t>
                      </a:r>
                    </a:p>
                  </a:txBody>
                  <a:tcPr marL="82935" marR="82935" marT="41468" marB="41468" anchor="ctr"/>
                </a:tc>
                <a:tc>
                  <a:txBody>
                    <a:bodyPr/>
                    <a:lstStyle/>
                    <a:p>
                      <a:r>
                        <a:rPr lang="en-IE" sz="1100" dirty="0">
                          <a:solidFill>
                            <a:srgbClr val="696B6B"/>
                          </a:solidFill>
                          <a:latin typeface="Arial (body)"/>
                        </a:rPr>
                        <a:t>8,727</a:t>
                      </a:r>
                    </a:p>
                  </a:txBody>
                  <a:tcPr marL="82935" marR="82935" marT="41468" marB="41468" anchor="ctr"/>
                </a:tc>
                <a:extLst>
                  <a:ext uri="{0D108BD9-81ED-4DB2-BD59-A6C34878D82A}">
                    <a16:rowId xmlns:a16="http://schemas.microsoft.com/office/drawing/2014/main" val="3628121826"/>
                  </a:ext>
                </a:extLst>
              </a:tr>
              <a:tr h="321098">
                <a:tc>
                  <a:txBody>
                    <a:bodyPr/>
                    <a:lstStyle/>
                    <a:p>
                      <a:r>
                        <a:rPr lang="en-IE" sz="1100" dirty="0">
                          <a:solidFill>
                            <a:srgbClr val="696B6B"/>
                          </a:solidFill>
                          <a:latin typeface="Arial (body)"/>
                        </a:rPr>
                        <a:t>Office </a:t>
                      </a:r>
                    </a:p>
                  </a:txBody>
                  <a:tcPr marL="82935" marR="82935" marT="41468" marB="41468" anchor="ctr"/>
                </a:tc>
                <a:tc>
                  <a:txBody>
                    <a:bodyPr/>
                    <a:lstStyle/>
                    <a:p>
                      <a:r>
                        <a:rPr lang="en-IE" sz="1100" dirty="0">
                          <a:solidFill>
                            <a:srgbClr val="696B6B"/>
                          </a:solidFill>
                          <a:latin typeface="Arial (body)"/>
                        </a:rPr>
                        <a:t>264</a:t>
                      </a:r>
                    </a:p>
                  </a:txBody>
                  <a:tcPr marL="82935" marR="82935" marT="41468" marB="41468" anchor="ctr"/>
                </a:tc>
                <a:tc>
                  <a:txBody>
                    <a:bodyPr/>
                    <a:lstStyle/>
                    <a:p>
                      <a:r>
                        <a:rPr lang="en-IE" sz="1100" dirty="0">
                          <a:solidFill>
                            <a:srgbClr val="696B6B"/>
                          </a:solidFill>
                          <a:latin typeface="Arial (body)"/>
                        </a:rPr>
                        <a:t>2,844</a:t>
                      </a:r>
                    </a:p>
                  </a:txBody>
                  <a:tcPr marL="82935" marR="82935" marT="41468" marB="41468" anchor="ctr"/>
                </a:tc>
                <a:extLst>
                  <a:ext uri="{0D108BD9-81ED-4DB2-BD59-A6C34878D82A}">
                    <a16:rowId xmlns:a16="http://schemas.microsoft.com/office/drawing/2014/main" val="1334377315"/>
                  </a:ext>
                </a:extLst>
              </a:tr>
              <a:tr h="321098">
                <a:tc>
                  <a:txBody>
                    <a:bodyPr/>
                    <a:lstStyle/>
                    <a:p>
                      <a:r>
                        <a:rPr lang="en-IE" sz="1100" b="1" dirty="0">
                          <a:solidFill>
                            <a:srgbClr val="696B6B"/>
                          </a:solidFill>
                          <a:latin typeface="Arial (body)"/>
                        </a:rPr>
                        <a:t>Total </a:t>
                      </a:r>
                    </a:p>
                  </a:txBody>
                  <a:tcPr marL="82935" marR="82935" marT="41468" marB="41468" anchor="ctr"/>
                </a:tc>
                <a:tc>
                  <a:txBody>
                    <a:bodyPr/>
                    <a:lstStyle/>
                    <a:p>
                      <a:r>
                        <a:rPr lang="en-IE" sz="1100" b="1" dirty="0">
                          <a:solidFill>
                            <a:srgbClr val="696B6B"/>
                          </a:solidFill>
                          <a:latin typeface="Arial (body)"/>
                        </a:rPr>
                        <a:t>1,075</a:t>
                      </a:r>
                    </a:p>
                  </a:txBody>
                  <a:tcPr marL="82935" marR="82935" marT="41468" marB="41468" anchor="ctr"/>
                </a:tc>
                <a:tc>
                  <a:txBody>
                    <a:bodyPr/>
                    <a:lstStyle/>
                    <a:p>
                      <a:r>
                        <a:rPr lang="en-IE" sz="1100" b="1" dirty="0">
                          <a:solidFill>
                            <a:srgbClr val="696B6B"/>
                          </a:solidFill>
                          <a:latin typeface="Arial (body)"/>
                        </a:rPr>
                        <a:t>11,571</a:t>
                      </a:r>
                    </a:p>
                  </a:txBody>
                  <a:tcPr marL="82935" marR="82935" marT="41468" marB="41468" anchor="ctr"/>
                </a:tc>
                <a:extLst>
                  <a:ext uri="{0D108BD9-81ED-4DB2-BD59-A6C34878D82A}">
                    <a16:rowId xmlns:a16="http://schemas.microsoft.com/office/drawing/2014/main" val="343500678"/>
                  </a:ext>
                </a:extLst>
              </a:tr>
            </a:tbl>
          </a:graphicData>
        </a:graphic>
      </p:graphicFrame>
      <p:pic>
        <p:nvPicPr>
          <p:cNvPr id="26" name="Picture 25">
            <a:extLst>
              <a:ext uri="{FF2B5EF4-FFF2-40B4-BE49-F238E27FC236}">
                <a16:creationId xmlns:a16="http://schemas.microsoft.com/office/drawing/2014/main" id="{85888163-BB76-4318-9779-DEE3B8D4A9A5}"/>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113185" y="8966728"/>
            <a:ext cx="1425450" cy="486093"/>
          </a:xfrm>
          <a:prstGeom prst="rect">
            <a:avLst/>
          </a:prstGeom>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EEEE10BC-775B-4B35-B983-202CF01D293D}"/>
              </a:ext>
            </a:extLst>
          </p:cNvPr>
          <p:cNvSpPr txBox="1"/>
          <p:nvPr/>
        </p:nvSpPr>
        <p:spPr>
          <a:xfrm>
            <a:off x="3634892" y="474171"/>
            <a:ext cx="3010351" cy="538161"/>
          </a:xfrm>
          <a:prstGeom prst="rect">
            <a:avLst/>
          </a:prstGeom>
          <a:noFill/>
          <a:ln>
            <a:noFill/>
          </a:ln>
          <a:effectLst/>
        </p:spPr>
        <p:txBody>
          <a:bodyPr vert="horz" wrap="square" lIns="0" tIns="0" rIns="0" bIns="0" rtlCol="0">
            <a:spAutoFit/>
          </a:bodyPr>
          <a:lstStyle/>
          <a:p>
            <a:pPr marL="155505" indent="-155505" algn="just">
              <a:lnSpc>
                <a:spcPct val="110000"/>
              </a:lnSpc>
              <a:buFont typeface="Arial" panose="020B0604020202020204" pitchFamily="34" charset="0"/>
              <a:buChar char="•"/>
            </a:pPr>
            <a:r>
              <a:rPr lang="en-IE" sz="1088" dirty="0">
                <a:solidFill>
                  <a:srgbClr val="696B6B"/>
                </a:solidFill>
                <a:latin typeface="Arial (body)"/>
              </a:rPr>
              <a:t>Has undergone extensive refurbishment works</a:t>
            </a:r>
          </a:p>
          <a:p>
            <a:pPr marL="155505" indent="-155505" algn="just">
              <a:lnSpc>
                <a:spcPct val="110000"/>
              </a:lnSpc>
              <a:buFont typeface="Arial" panose="020B0604020202020204" pitchFamily="34" charset="0"/>
              <a:buChar char="•"/>
            </a:pPr>
            <a:r>
              <a:rPr lang="en-IE" sz="1088" dirty="0">
                <a:solidFill>
                  <a:srgbClr val="696B6B"/>
                </a:solidFill>
                <a:latin typeface="Arial (body)"/>
              </a:rPr>
              <a:t>Clear internal height of approx. 4.0 m</a:t>
            </a:r>
          </a:p>
          <a:p>
            <a:pPr marL="155505" indent="-155505" algn="just">
              <a:lnSpc>
                <a:spcPct val="110000"/>
              </a:lnSpc>
              <a:buFont typeface="Arial" panose="020B0604020202020204" pitchFamily="34" charset="0"/>
              <a:buChar char="•"/>
            </a:pPr>
            <a:r>
              <a:rPr lang="en-IE" sz="1088" dirty="0">
                <a:solidFill>
                  <a:srgbClr val="696B6B"/>
                </a:solidFill>
                <a:latin typeface="Arial (body)"/>
              </a:rPr>
              <a:t>Loading access is via a single loading door. </a:t>
            </a:r>
          </a:p>
        </p:txBody>
      </p:sp>
      <p:sp>
        <p:nvSpPr>
          <p:cNvPr id="34" name="Rectangle 33">
            <a:extLst>
              <a:ext uri="{FF2B5EF4-FFF2-40B4-BE49-F238E27FC236}">
                <a16:creationId xmlns:a16="http://schemas.microsoft.com/office/drawing/2014/main" id="{011147E7-409A-4DE0-B43A-35A666988C7A}"/>
              </a:ext>
            </a:extLst>
          </p:cNvPr>
          <p:cNvSpPr/>
          <p:nvPr/>
        </p:nvSpPr>
        <p:spPr>
          <a:xfrm>
            <a:off x="1" y="8021665"/>
            <a:ext cx="1062973" cy="414676"/>
          </a:xfrm>
          <a:prstGeom prst="rect">
            <a:avLst/>
          </a:prstGeom>
          <a:solidFill>
            <a:srgbClr val="E4002B"/>
          </a:solidFill>
          <a:ln>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p>
            <a:pPr algn="ctr"/>
            <a:r>
              <a:rPr lang="en-GB" sz="1088" b="1" dirty="0" err="1">
                <a:solidFill>
                  <a:schemeClr val="bg1"/>
                </a:solidFill>
                <a:latin typeface="Arial (body)"/>
              </a:rPr>
              <a:t>Maxol</a:t>
            </a:r>
            <a:r>
              <a:rPr lang="en-GB" sz="1088" b="1" dirty="0">
                <a:solidFill>
                  <a:schemeClr val="bg1"/>
                </a:solidFill>
                <a:latin typeface="Arial (body)"/>
              </a:rPr>
              <a:t> Filling Station</a:t>
            </a:r>
          </a:p>
        </p:txBody>
      </p:sp>
      <p:sp>
        <p:nvSpPr>
          <p:cNvPr id="40" name="Rectangle 39">
            <a:extLst>
              <a:ext uri="{FF2B5EF4-FFF2-40B4-BE49-F238E27FC236}">
                <a16:creationId xmlns:a16="http://schemas.microsoft.com/office/drawing/2014/main" id="{7CE45B82-C8B9-469C-A1DC-2111982ED24E}"/>
              </a:ext>
            </a:extLst>
          </p:cNvPr>
          <p:cNvSpPr/>
          <p:nvPr/>
        </p:nvSpPr>
        <p:spPr>
          <a:xfrm>
            <a:off x="2961638" y="5986472"/>
            <a:ext cx="858106" cy="245636"/>
          </a:xfrm>
          <a:prstGeom prst="rect">
            <a:avLst/>
          </a:prstGeom>
          <a:solidFill>
            <a:srgbClr val="E4002B"/>
          </a:solidFill>
          <a:ln>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p>
            <a:pPr algn="ctr"/>
            <a:r>
              <a:rPr lang="en-GB" sz="1088" b="1" dirty="0">
                <a:solidFill>
                  <a:schemeClr val="bg1"/>
                </a:solidFill>
                <a:latin typeface="Arial (body)"/>
              </a:rPr>
              <a:t>Naas</a:t>
            </a:r>
            <a:r>
              <a:rPr lang="en-GB" sz="1088" b="1" dirty="0">
                <a:solidFill>
                  <a:schemeClr val="bg1"/>
                </a:solidFill>
              </a:rPr>
              <a:t> </a:t>
            </a:r>
            <a:r>
              <a:rPr lang="en-GB" sz="1088" b="1" dirty="0">
                <a:solidFill>
                  <a:schemeClr val="bg1"/>
                </a:solidFill>
                <a:latin typeface="Arial (body)"/>
              </a:rPr>
              <a:t>Road</a:t>
            </a:r>
          </a:p>
        </p:txBody>
      </p:sp>
      <p:sp>
        <p:nvSpPr>
          <p:cNvPr id="45" name="Rectangle 44">
            <a:extLst>
              <a:ext uri="{FF2B5EF4-FFF2-40B4-BE49-F238E27FC236}">
                <a16:creationId xmlns:a16="http://schemas.microsoft.com/office/drawing/2014/main" id="{9AD0D8D3-DF91-4BBE-A8DD-EFDAD00A4EE0}"/>
              </a:ext>
            </a:extLst>
          </p:cNvPr>
          <p:cNvSpPr/>
          <p:nvPr/>
        </p:nvSpPr>
        <p:spPr>
          <a:xfrm>
            <a:off x="4720474" y="7993078"/>
            <a:ext cx="943232" cy="340954"/>
          </a:xfrm>
          <a:prstGeom prst="rect">
            <a:avLst/>
          </a:prstGeom>
          <a:solidFill>
            <a:srgbClr val="E4002B"/>
          </a:solidFill>
          <a:ln>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p>
            <a:pPr algn="ctr"/>
            <a:r>
              <a:rPr lang="en-GB" sz="1088" b="1" dirty="0">
                <a:solidFill>
                  <a:schemeClr val="bg1"/>
                </a:solidFill>
                <a:latin typeface="Arial (body)"/>
              </a:rPr>
              <a:t>Long</a:t>
            </a:r>
            <a:r>
              <a:rPr lang="en-GB" sz="1088" b="1" dirty="0">
                <a:solidFill>
                  <a:schemeClr val="bg1"/>
                </a:solidFill>
              </a:rPr>
              <a:t> </a:t>
            </a:r>
            <a:r>
              <a:rPr lang="en-GB" sz="1088" b="1" dirty="0">
                <a:solidFill>
                  <a:schemeClr val="bg1"/>
                </a:solidFill>
                <a:latin typeface="Arial (body)"/>
              </a:rPr>
              <a:t>Mile</a:t>
            </a:r>
            <a:r>
              <a:rPr lang="en-GB" sz="1088" b="1" dirty="0">
                <a:solidFill>
                  <a:schemeClr val="bg1"/>
                </a:solidFill>
              </a:rPr>
              <a:t> </a:t>
            </a:r>
            <a:r>
              <a:rPr lang="en-GB" sz="1088" b="1" dirty="0">
                <a:solidFill>
                  <a:schemeClr val="bg1"/>
                </a:solidFill>
                <a:latin typeface="Arial (body)"/>
              </a:rPr>
              <a:t>Road</a:t>
            </a:r>
          </a:p>
        </p:txBody>
      </p:sp>
      <p:sp>
        <p:nvSpPr>
          <p:cNvPr id="49" name="Rectangle 48">
            <a:extLst>
              <a:ext uri="{FF2B5EF4-FFF2-40B4-BE49-F238E27FC236}">
                <a16:creationId xmlns:a16="http://schemas.microsoft.com/office/drawing/2014/main" id="{A02C374A-612C-4033-805E-167678372AAD}"/>
              </a:ext>
            </a:extLst>
          </p:cNvPr>
          <p:cNvSpPr/>
          <p:nvPr/>
        </p:nvSpPr>
        <p:spPr>
          <a:xfrm>
            <a:off x="4373915" y="5684373"/>
            <a:ext cx="1473404" cy="436912"/>
          </a:xfrm>
          <a:prstGeom prst="rect">
            <a:avLst/>
          </a:prstGeom>
          <a:solidFill>
            <a:srgbClr val="E4002B"/>
          </a:solidFill>
          <a:ln>
            <a:solidFill>
              <a:srgbClr val="E4002B"/>
            </a:solid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p>
            <a:pPr algn="ctr"/>
            <a:r>
              <a:rPr lang="en-GB" sz="1088" b="1" dirty="0">
                <a:solidFill>
                  <a:schemeClr val="bg1"/>
                </a:solidFill>
                <a:latin typeface="Arial (body)"/>
              </a:rPr>
              <a:t>Former</a:t>
            </a:r>
            <a:r>
              <a:rPr lang="en-GB" sz="1088" b="1" dirty="0">
                <a:solidFill>
                  <a:schemeClr val="bg1"/>
                </a:solidFill>
              </a:rPr>
              <a:t> </a:t>
            </a:r>
            <a:r>
              <a:rPr lang="en-GB" sz="1088" b="1" dirty="0">
                <a:solidFill>
                  <a:schemeClr val="bg1"/>
                </a:solidFill>
                <a:latin typeface="Arial (body)"/>
              </a:rPr>
              <a:t>Concorde</a:t>
            </a:r>
            <a:r>
              <a:rPr lang="en-GB" sz="1088" b="1" dirty="0">
                <a:solidFill>
                  <a:schemeClr val="bg1"/>
                </a:solidFill>
              </a:rPr>
              <a:t> </a:t>
            </a:r>
            <a:r>
              <a:rPr lang="en-GB" sz="1088" b="1" dirty="0">
                <a:solidFill>
                  <a:schemeClr val="bg1"/>
                </a:solidFill>
                <a:latin typeface="Arial (body)"/>
              </a:rPr>
              <a:t>Motor</a:t>
            </a:r>
            <a:r>
              <a:rPr lang="en-GB" sz="1088" b="1" dirty="0">
                <a:solidFill>
                  <a:schemeClr val="bg1"/>
                </a:solidFill>
              </a:rPr>
              <a:t> </a:t>
            </a:r>
            <a:r>
              <a:rPr lang="en-GB" sz="1088" b="1" dirty="0">
                <a:solidFill>
                  <a:schemeClr val="bg1"/>
                </a:solidFill>
                <a:latin typeface="Arial (body)"/>
              </a:rPr>
              <a:t>Showrooms</a:t>
            </a:r>
          </a:p>
        </p:txBody>
      </p:sp>
      <p:cxnSp>
        <p:nvCxnSpPr>
          <p:cNvPr id="4" name="Straight Arrow Connector 3">
            <a:extLst>
              <a:ext uri="{FF2B5EF4-FFF2-40B4-BE49-F238E27FC236}">
                <a16:creationId xmlns:a16="http://schemas.microsoft.com/office/drawing/2014/main" id="{4721E790-5C83-8CCE-0C44-BF70829FB56F}"/>
              </a:ext>
            </a:extLst>
          </p:cNvPr>
          <p:cNvCxnSpPr>
            <a:cxnSpLocks/>
          </p:cNvCxnSpPr>
          <p:nvPr/>
        </p:nvCxnSpPr>
        <p:spPr>
          <a:xfrm flipH="1" flipV="1">
            <a:off x="2414016" y="6998208"/>
            <a:ext cx="548640" cy="3291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D97941C-317C-6621-FFA3-DE3903711E8D}"/>
              </a:ext>
            </a:extLst>
          </p:cNvPr>
          <p:cNvPicPr>
            <a:picLocks noChangeAspect="1"/>
          </p:cNvPicPr>
          <p:nvPr/>
        </p:nvPicPr>
        <p:blipFill>
          <a:blip r:embed="rId6"/>
          <a:stretch>
            <a:fillRect/>
          </a:stretch>
        </p:blipFill>
        <p:spPr>
          <a:xfrm>
            <a:off x="2981077" y="6733323"/>
            <a:ext cx="1603418" cy="1052765"/>
          </a:xfrm>
          <a:prstGeom prst="rect">
            <a:avLst/>
          </a:prstGeom>
        </p:spPr>
      </p:pic>
    </p:spTree>
    <p:extLst>
      <p:ext uri="{BB962C8B-B14F-4D97-AF65-F5344CB8AC3E}">
        <p14:creationId xmlns:p14="http://schemas.microsoft.com/office/powerpoint/2010/main" val="676825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dOxAiyfbUOCVdZu.I2h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241</TotalTime>
  <Words>515</Words>
  <Application>Microsoft Office PowerPoint</Application>
  <PresentationFormat>A4 Paper (210x297 mm)</PresentationFormat>
  <Paragraphs>71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Hassett/IRL</dc:creator>
  <cp:lastModifiedBy>Lily Hassett/IRL</cp:lastModifiedBy>
  <cp:revision>5</cp:revision>
  <dcterms:created xsi:type="dcterms:W3CDTF">2024-06-20T14:14:29Z</dcterms:created>
  <dcterms:modified xsi:type="dcterms:W3CDTF">2024-06-26T14:36:41Z</dcterms:modified>
</cp:coreProperties>
</file>